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</p:sldMasterIdLst>
  <p:handoutMasterIdLst>
    <p:handoutMasterId r:id="rId58"/>
  </p:handoutMasterIdLst>
  <p:sldIdLst>
    <p:sldId id="257" r:id="rId5"/>
    <p:sldId id="258" r:id="rId6"/>
    <p:sldId id="260" r:id="rId7"/>
    <p:sldId id="261" r:id="rId8"/>
    <p:sldId id="264" r:id="rId9"/>
    <p:sldId id="266" r:id="rId10"/>
    <p:sldId id="277" r:id="rId11"/>
    <p:sldId id="278" r:id="rId12"/>
    <p:sldId id="268" r:id="rId13"/>
    <p:sldId id="262" r:id="rId14"/>
    <p:sldId id="269" r:id="rId15"/>
    <p:sldId id="270" r:id="rId16"/>
    <p:sldId id="279" r:id="rId17"/>
    <p:sldId id="271" r:id="rId18"/>
    <p:sldId id="280" r:id="rId19"/>
    <p:sldId id="272" r:id="rId20"/>
    <p:sldId id="273" r:id="rId21"/>
    <p:sldId id="274" r:id="rId22"/>
    <p:sldId id="301" r:id="rId23"/>
    <p:sldId id="302" r:id="rId24"/>
    <p:sldId id="303" r:id="rId25"/>
    <p:sldId id="305" r:id="rId26"/>
    <p:sldId id="306" r:id="rId27"/>
    <p:sldId id="304" r:id="rId28"/>
    <p:sldId id="275" r:id="rId29"/>
    <p:sldId id="308" r:id="rId30"/>
    <p:sldId id="310" r:id="rId31"/>
    <p:sldId id="311" r:id="rId32"/>
    <p:sldId id="313" r:id="rId33"/>
    <p:sldId id="276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312" r:id="rId43"/>
    <p:sldId id="314" r:id="rId44"/>
    <p:sldId id="290" r:id="rId45"/>
    <p:sldId id="291" r:id="rId46"/>
    <p:sldId id="293" r:id="rId47"/>
    <p:sldId id="294" r:id="rId48"/>
    <p:sldId id="295" r:id="rId49"/>
    <p:sldId id="296" r:id="rId50"/>
    <p:sldId id="292" r:id="rId51"/>
    <p:sldId id="300" r:id="rId52"/>
    <p:sldId id="297" r:id="rId53"/>
    <p:sldId id="298" r:id="rId54"/>
    <p:sldId id="299" r:id="rId55"/>
    <p:sldId id="309" r:id="rId56"/>
    <p:sldId id="267" r:id="rId57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8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99323-A429-4C62-92E7-EA89E1D375B7}" type="datetimeFigureOut">
              <a:rPr lang="en-GB" smtClean="0"/>
              <a:pPr/>
              <a:t>05/08/2011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0EE1C-3190-4DFB-8FAD-C661201EB07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134641-B61B-4350-A4A0-18C42C7F9955}" type="datetimeFigureOut">
              <a:rPr lang="en-US"/>
              <a:pPr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83F48-1125-44EA-9B1A-EBCFFFA847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F3EDC2-935A-42FF-8142-936D83A068D2}" type="datetimeFigureOut">
              <a:rPr lang="en-US"/>
              <a:pPr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210C4-0D1C-41EE-8B11-87537A0C5D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8433F-2138-4722-A769-8DC13E5AA1A1}" type="datetimeFigureOut">
              <a:rPr lang="en-US"/>
              <a:pPr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761A0-958D-4CD8-B1A1-5EB1AB6FAF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7F6B54-0D6A-4029-A655-39DCFC6DDF4F}" type="datetimeFigureOut">
              <a:rPr lang="en-US"/>
              <a:pPr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E828C-268C-4C06-8740-26F7706033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351F19-E0F2-4BEF-9D17-AB857ABBE7CE}" type="datetimeFigureOut">
              <a:rPr lang="en-US"/>
              <a:pPr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18264-C496-4DDB-8BCF-A7325718DD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E5C46D-5F18-493B-BADC-5C240E9CB619}" type="datetimeFigureOut">
              <a:rPr lang="en-US"/>
              <a:pPr/>
              <a:t>8/5/2011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65319-B99E-44A7-95F5-7B68E2FFDF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BE97CE-3902-4359-AE56-730833B05F25}" type="datetimeFigureOut">
              <a:rPr lang="en-US"/>
              <a:pPr/>
              <a:t>8/5/2011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B7AF7-E2BB-4DBB-A999-D500885B35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50D8FD-85C5-4064-AB59-247A3EC02548}" type="datetimeFigureOut">
              <a:rPr lang="en-US"/>
              <a:pPr/>
              <a:t>8/5/2011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F4E5C-2405-4D4E-90C1-8FFF71BC91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EA323-3472-41E8-B41D-10ABB316F6DC}" type="datetimeFigureOut">
              <a:rPr lang="en-US"/>
              <a:pPr/>
              <a:t>8/5/2011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FF861-F860-414B-A1B0-FFE0DC2859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DE5218-200E-47D4-A910-D2D832180FE1}" type="datetimeFigureOut">
              <a:rPr lang="en-US"/>
              <a:pPr/>
              <a:t>8/5/2011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C565A-EF2B-4C11-B312-9F17063E6E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CE465-AB76-46EC-8FA5-C643D6E82583}" type="datetimeFigureOut">
              <a:rPr lang="en-US"/>
              <a:pPr/>
              <a:t>8/5/2011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B0355-A797-487B-91C1-57238BE6D0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77BF14F-A513-4781-85C9-8556CAA90DFE}" type="datetimeFigureOut">
              <a:rPr lang="en-US"/>
              <a:pPr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725B653-229D-4A00-BE87-F2C78DCB47B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0024" y="1541721"/>
            <a:ext cx="87296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02060"/>
                </a:solidFill>
              </a:rPr>
              <a:t>Student Information System</a:t>
            </a:r>
          </a:p>
          <a:p>
            <a:pPr algn="ctr"/>
            <a:endParaRPr lang="en-GB" sz="800" b="1" dirty="0">
              <a:solidFill>
                <a:srgbClr val="002060"/>
              </a:solidFill>
            </a:endParaRPr>
          </a:p>
          <a:p>
            <a:pPr algn="ctr"/>
            <a:r>
              <a:rPr lang="en-GB" sz="3600" b="1" dirty="0" smtClean="0">
                <a:solidFill>
                  <a:srgbClr val="002060"/>
                </a:solidFill>
              </a:rPr>
              <a:t>Module 8:</a:t>
            </a:r>
          </a:p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Student Record Maintenance </a:t>
            </a:r>
            <a:r>
              <a:rPr lang="en-GB" sz="4800" b="1" dirty="0" smtClean="0">
                <a:solidFill>
                  <a:srgbClr val="92D050"/>
                </a:solidFill>
              </a:rPr>
              <a:t>&amp; </a:t>
            </a:r>
            <a:r>
              <a:rPr lang="en-GB" sz="4800" b="1" dirty="0" smtClean="0">
                <a:solidFill>
                  <a:srgbClr val="92D050"/>
                </a:solidFill>
              </a:rPr>
              <a:t>Changes </a:t>
            </a:r>
          </a:p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of </a:t>
            </a:r>
            <a:r>
              <a:rPr lang="en-GB" sz="4800" b="1" dirty="0" smtClean="0">
                <a:solidFill>
                  <a:srgbClr val="92D050"/>
                </a:solidFill>
              </a:rPr>
              <a:t>Circumstance</a:t>
            </a:r>
            <a:endParaRPr lang="en-GB" sz="4400" b="1" dirty="0" smtClean="0">
              <a:solidFill>
                <a:srgbClr val="92D050"/>
              </a:solidFill>
            </a:endParaRPr>
          </a:p>
          <a:p>
            <a:pPr algn="ctr"/>
            <a:endParaRPr lang="en-GB" sz="3600" b="1" dirty="0">
              <a:solidFill>
                <a:srgbClr val="002060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002060"/>
                </a:solidFill>
              </a:rPr>
              <a:t>Brought to you by the Number 5 and the Letter ‘J’</a:t>
            </a:r>
            <a:endParaRPr lang="en-GB" sz="2000" b="1" dirty="0" smtClean="0">
              <a:solidFill>
                <a:srgbClr val="002060"/>
              </a:solidFill>
            </a:endParaRPr>
          </a:p>
        </p:txBody>
      </p:sp>
      <p:pic>
        <p:nvPicPr>
          <p:cNvPr id="55298" name="Picture 2" descr="http://t1.gstatic.com/images?q=tbn:ANd9GcQqO52BtL_xbn6QO-fIOZI_z23uz3xyiCpju9u2Bw3nWGREEam1j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8037" y="4226662"/>
            <a:ext cx="1771650" cy="1419226"/>
          </a:xfrm>
          <a:prstGeom prst="rect">
            <a:avLst/>
          </a:prstGeom>
          <a:noFill/>
        </p:spPr>
      </p:pic>
      <p:pic>
        <p:nvPicPr>
          <p:cNvPr id="55300" name="Picture 4" descr="http://kidslane.ca/Shop/images/categories/gund/gund%20sesame%20street%20bert%20hand%20pupp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4" y="3941061"/>
            <a:ext cx="1704827" cy="1704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t="18941" r="6134" b="19774"/>
          <a:stretch>
            <a:fillRect/>
          </a:stretch>
        </p:blipFill>
        <p:spPr bwMode="auto">
          <a:xfrm>
            <a:off x="0" y="1296225"/>
            <a:ext cx="9012025" cy="502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8836" y="585788"/>
            <a:ext cx="72378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Programme/Plan Stacks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0494" y="2700670"/>
            <a:ext cx="4401879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92D050"/>
                </a:solidFill>
              </a:rPr>
              <a:t>For Example:</a:t>
            </a:r>
          </a:p>
          <a:p>
            <a:endParaRPr lang="en-GB" sz="2400" dirty="0" smtClean="0">
              <a:solidFill>
                <a:srgbClr val="92D050"/>
              </a:solidFill>
            </a:endParaRPr>
          </a:p>
          <a:p>
            <a:r>
              <a:rPr lang="en-GB" sz="2400" dirty="0" smtClean="0">
                <a:solidFill>
                  <a:srgbClr val="92D050"/>
                </a:solidFill>
              </a:rPr>
              <a:t>This (real) student is currently studying on 3 different Programmes</a:t>
            </a:r>
            <a:endParaRPr lang="en-GB" sz="2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18836" y="585788"/>
            <a:ext cx="72378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Programme/Plan Stacks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t="21718" r="36830" b="38884"/>
          <a:stretch>
            <a:fillRect/>
          </a:stretch>
        </p:blipFill>
        <p:spPr bwMode="auto">
          <a:xfrm>
            <a:off x="110838" y="1369841"/>
            <a:ext cx="6086764" cy="295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 t="43958" r="40000" b="39824"/>
          <a:stretch>
            <a:fillRect/>
          </a:stretch>
        </p:blipFill>
        <p:spPr bwMode="auto">
          <a:xfrm>
            <a:off x="350874" y="3503427"/>
            <a:ext cx="6407106" cy="135033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 t="22159" r="36667" b="38174"/>
          <a:stretch>
            <a:fillRect/>
          </a:stretch>
        </p:blipFill>
        <p:spPr bwMode="auto">
          <a:xfrm>
            <a:off x="1440875" y="2338907"/>
            <a:ext cx="6143134" cy="299990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 t="44240" r="40145" b="38982"/>
          <a:stretch>
            <a:fillRect/>
          </a:stretch>
        </p:blipFill>
        <p:spPr bwMode="auto">
          <a:xfrm>
            <a:off x="2069805" y="4129609"/>
            <a:ext cx="6626803" cy="144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/>
          <a:srcRect t="21960" r="36667" b="37778"/>
          <a:stretch>
            <a:fillRect/>
          </a:stretch>
        </p:blipFill>
        <p:spPr bwMode="auto">
          <a:xfrm>
            <a:off x="2642647" y="2928972"/>
            <a:ext cx="6207975" cy="30770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/>
          <a:srcRect t="44351" r="40233" b="38871"/>
          <a:stretch>
            <a:fillRect/>
          </a:stretch>
        </p:blipFill>
        <p:spPr bwMode="auto">
          <a:xfrm>
            <a:off x="2575433" y="5124893"/>
            <a:ext cx="6568567" cy="143767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8248" y="507264"/>
            <a:ext cx="7122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Programmes Actions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4" y="4125414"/>
            <a:ext cx="8415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2060"/>
                </a:solidFill>
              </a:rPr>
              <a:t>Some Programme Actions include: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49" y="4777595"/>
            <a:ext cx="1471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92D050"/>
                </a:solidFill>
              </a:rPr>
              <a:t>DATA</a:t>
            </a:r>
            <a:endParaRPr lang="en-GB" sz="3200" b="1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718365">
            <a:off x="1939605" y="5022405"/>
            <a:ext cx="105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92D050"/>
                </a:solidFill>
              </a:rPr>
              <a:t>LOA</a:t>
            </a:r>
            <a:endParaRPr lang="en-GB" sz="3200" b="1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4841" y="4909985"/>
            <a:ext cx="1471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92D050"/>
                </a:solidFill>
              </a:rPr>
              <a:t>DISC</a:t>
            </a:r>
            <a:endParaRPr lang="en-GB" sz="3200" b="1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1814" y="4942407"/>
            <a:ext cx="2185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92D050"/>
                </a:solidFill>
              </a:rPr>
              <a:t>ACTIVATE</a:t>
            </a:r>
            <a:endParaRPr lang="en-GB" sz="3200" b="1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6008" y="5667169"/>
            <a:ext cx="1471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92D050"/>
                </a:solidFill>
              </a:rPr>
              <a:t>PLCN</a:t>
            </a:r>
            <a:endParaRPr lang="en-GB" sz="3200" b="1" dirty="0">
              <a:solidFill>
                <a:srgbClr val="92D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419805">
            <a:off x="5547744" y="5104041"/>
            <a:ext cx="1471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92D050"/>
                </a:solidFill>
              </a:rPr>
              <a:t>RLOA</a:t>
            </a:r>
            <a:endParaRPr lang="en-GB" sz="3200" b="1" dirty="0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1994" y="5667169"/>
            <a:ext cx="1471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92D050"/>
                </a:solidFill>
              </a:rPr>
              <a:t>PRGN</a:t>
            </a:r>
            <a:endParaRPr lang="en-GB" sz="3200" b="1" dirty="0">
              <a:solidFill>
                <a:srgbClr val="92D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6639" y="5667169"/>
            <a:ext cx="1471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92D050"/>
                </a:solidFill>
              </a:rPr>
              <a:t>COMP</a:t>
            </a:r>
            <a:endParaRPr lang="en-GB" sz="3200" b="1" dirty="0">
              <a:solidFill>
                <a:srgbClr val="92D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4326" y="1701209"/>
            <a:ext cx="8415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rgbClr val="002060"/>
                </a:solidFill>
              </a:rPr>
              <a:t>Programme Actions allow us to build up a history of activity on a </a:t>
            </a:r>
            <a:r>
              <a:rPr lang="en-GB" sz="4000" dirty="0" err="1" smtClean="0">
                <a:solidFill>
                  <a:srgbClr val="002060"/>
                </a:solidFill>
              </a:rPr>
              <a:t>Prog</a:t>
            </a:r>
            <a:r>
              <a:rPr lang="en-GB" sz="4000" dirty="0" smtClean="0">
                <a:solidFill>
                  <a:srgbClr val="002060"/>
                </a:solidFill>
              </a:rPr>
              <a:t>/Plan Stack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8248" y="507264"/>
            <a:ext cx="7122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Programmes Actions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4" y="2671763"/>
            <a:ext cx="8415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2060"/>
                </a:solidFill>
              </a:rPr>
              <a:t>Of course History is meaningless unless there is an element of time</a:t>
            </a:r>
            <a:endParaRPr lang="en-GB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675667" y="507264"/>
            <a:ext cx="51475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Effective Dates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3" y="1671638"/>
            <a:ext cx="83867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2060"/>
                </a:solidFill>
              </a:rPr>
              <a:t>Throughout SIS whenever an action is performed, the date the action happened (</a:t>
            </a:r>
            <a:r>
              <a:rPr lang="en-GB" sz="4000" dirty="0" smtClean="0">
                <a:solidFill>
                  <a:srgbClr val="92D050"/>
                </a:solidFill>
              </a:rPr>
              <a:t>or is to happen</a:t>
            </a:r>
            <a:r>
              <a:rPr lang="en-GB" sz="4000" dirty="0" smtClean="0">
                <a:solidFill>
                  <a:srgbClr val="002060"/>
                </a:solidFill>
              </a:rPr>
              <a:t>) is recorded</a:t>
            </a:r>
          </a:p>
          <a:p>
            <a:endParaRPr lang="en-GB" sz="4000" dirty="0" smtClean="0">
              <a:solidFill>
                <a:srgbClr val="002060"/>
              </a:solidFill>
            </a:endParaRPr>
          </a:p>
          <a:p>
            <a:r>
              <a:rPr lang="en-GB" sz="4000" dirty="0" smtClean="0">
                <a:solidFill>
                  <a:srgbClr val="002060"/>
                </a:solidFill>
              </a:rPr>
              <a:t>This is an </a:t>
            </a:r>
            <a:r>
              <a:rPr lang="en-GB" sz="4000" b="1" dirty="0" smtClean="0">
                <a:solidFill>
                  <a:srgbClr val="002060"/>
                </a:solidFill>
              </a:rPr>
              <a:t>Effective Date</a:t>
            </a:r>
            <a:endParaRPr lang="en-GB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675667" y="507264"/>
            <a:ext cx="51475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Effective Dates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3" y="1671638"/>
            <a:ext cx="838676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2060"/>
                </a:solidFill>
              </a:rPr>
              <a:t>For each action that is recorded, a new Effected Dated Row is added to the </a:t>
            </a:r>
            <a:r>
              <a:rPr lang="en-GB" sz="4000" dirty="0" err="1" smtClean="0">
                <a:solidFill>
                  <a:srgbClr val="002060"/>
                </a:solidFill>
              </a:rPr>
              <a:t>Prog</a:t>
            </a:r>
            <a:r>
              <a:rPr lang="en-GB" sz="4000" dirty="0" smtClean="0">
                <a:solidFill>
                  <a:srgbClr val="002060"/>
                </a:solidFill>
              </a:rPr>
              <a:t>/Plan Stack</a:t>
            </a:r>
          </a:p>
          <a:p>
            <a:pPr>
              <a:buFont typeface="Arial" pitchFamily="34" charset="0"/>
              <a:buChar char="•"/>
            </a:pPr>
            <a:r>
              <a:rPr lang="en-GB" sz="4800" dirty="0" smtClean="0">
                <a:solidFill>
                  <a:srgbClr val="92D050"/>
                </a:solidFill>
              </a:rPr>
              <a:t> </a:t>
            </a:r>
            <a:r>
              <a:rPr lang="en-GB" sz="3200" dirty="0" smtClean="0">
                <a:solidFill>
                  <a:srgbClr val="92D050"/>
                </a:solidFill>
              </a:rPr>
              <a:t>For Example, we can see when this student went onto Leave of Absence</a:t>
            </a:r>
          </a:p>
          <a:p>
            <a:pPr>
              <a:buFont typeface="Arial" pitchFamily="34" charset="0"/>
              <a:buChar char="•"/>
            </a:pPr>
            <a:endParaRPr lang="en-GB" sz="3200" dirty="0" smtClean="0">
              <a:solidFill>
                <a:srgbClr val="00206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10312" t="36187" r="26694" b="47313"/>
          <a:stretch>
            <a:fillRect/>
          </a:stretch>
        </p:blipFill>
        <p:spPr bwMode="auto">
          <a:xfrm>
            <a:off x="174234" y="4880344"/>
            <a:ext cx="8727526" cy="14287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329070" y="5103628"/>
            <a:ext cx="2488018" cy="914400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8836" y="585788"/>
            <a:ext cx="72378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Programme/Plan Stacks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836" y="1857375"/>
            <a:ext cx="80679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2060"/>
                </a:solidFill>
              </a:rPr>
              <a:t>So, using a combination of Programme Actions and Effective dates we can understand the story of a students period of study.</a:t>
            </a:r>
            <a:endParaRPr lang="en-GB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8836" y="599597"/>
            <a:ext cx="72378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Programme/Plan Stacks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0195" t="26129" r="26452" b="24437"/>
          <a:stretch>
            <a:fillRect/>
          </a:stretch>
        </p:blipFill>
        <p:spPr bwMode="auto">
          <a:xfrm>
            <a:off x="132709" y="1252128"/>
            <a:ext cx="7925441" cy="386506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10202" t="26290" r="25806" b="25516"/>
          <a:stretch>
            <a:fillRect/>
          </a:stretch>
        </p:blipFill>
        <p:spPr bwMode="auto">
          <a:xfrm>
            <a:off x="618836" y="2222396"/>
            <a:ext cx="7801896" cy="367234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l="10444" t="26290" r="26774" b="25503"/>
          <a:stretch>
            <a:fillRect/>
          </a:stretch>
        </p:blipFill>
        <p:spPr bwMode="auto">
          <a:xfrm>
            <a:off x="1489587" y="3184662"/>
            <a:ext cx="7654413" cy="3673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632786" y="507264"/>
            <a:ext cx="57246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Student Records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39" y="1985963"/>
            <a:ext cx="79581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2060"/>
                </a:solidFill>
              </a:rPr>
              <a:t>In summary all the process today involve the </a:t>
            </a:r>
            <a:r>
              <a:rPr lang="en-GB" sz="4000" dirty="0" err="1" smtClean="0">
                <a:solidFill>
                  <a:srgbClr val="002060"/>
                </a:solidFill>
              </a:rPr>
              <a:t>Prog</a:t>
            </a:r>
            <a:r>
              <a:rPr lang="en-GB" sz="4000" dirty="0" smtClean="0">
                <a:solidFill>
                  <a:srgbClr val="002060"/>
                </a:solidFill>
              </a:rPr>
              <a:t>/Plan Stack, Programme Actions and Effective Dates</a:t>
            </a:r>
            <a:endParaRPr lang="en-GB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211199" y="507264"/>
            <a:ext cx="65678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Programme/Plan Changes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41194" y="1555845"/>
            <a:ext cx="857079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002060"/>
                </a:solidFill>
              </a:rPr>
              <a:t>There are two types of Transfer possible in SIS</a:t>
            </a:r>
          </a:p>
          <a:p>
            <a:endParaRPr lang="en-GB" sz="28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3200" dirty="0" smtClean="0">
                <a:solidFill>
                  <a:srgbClr val="92D050"/>
                </a:solidFill>
              </a:rPr>
              <a:t>Plan Change</a:t>
            </a:r>
            <a:r>
              <a:rPr lang="en-GB" sz="3200" dirty="0" smtClean="0">
                <a:solidFill>
                  <a:srgbClr val="002060"/>
                </a:solidFill>
              </a:rPr>
              <a:t>. This allows transfers within the same Programme, so for example an Award Aim change or a change of </a:t>
            </a:r>
            <a:r>
              <a:rPr lang="en-GB" sz="3200" dirty="0" err="1" smtClean="0">
                <a:solidFill>
                  <a:srgbClr val="002060"/>
                </a:solidFill>
              </a:rPr>
              <a:t>Routeway</a:t>
            </a:r>
            <a:r>
              <a:rPr lang="en-GB" sz="2800" dirty="0" smtClean="0">
                <a:solidFill>
                  <a:srgbClr val="002060"/>
                </a:solidFill>
              </a:rPr>
              <a:t>.</a:t>
            </a:r>
          </a:p>
          <a:p>
            <a:pPr>
              <a:buClr>
                <a:srgbClr val="92D050"/>
              </a:buClr>
            </a:pPr>
            <a:endParaRPr lang="en-GB" sz="28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3200" dirty="0" smtClean="0">
                <a:solidFill>
                  <a:srgbClr val="92D050"/>
                </a:solidFill>
              </a:rPr>
              <a:t>Programme Change</a:t>
            </a:r>
            <a:r>
              <a:rPr lang="en-GB" sz="3200" dirty="0" smtClean="0">
                <a:solidFill>
                  <a:srgbClr val="002060"/>
                </a:solidFill>
              </a:rPr>
              <a:t>. This occurs when there is a complete change to a new programme of study.</a:t>
            </a:r>
            <a:endParaRPr lang="en-GB" sz="28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endParaRPr lang="en-GB" sz="2800" dirty="0" smtClean="0"/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endParaRPr lang="en-GB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3" y="1430594"/>
            <a:ext cx="832961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Module 8 - Key Objectives:</a:t>
            </a:r>
          </a:p>
          <a:p>
            <a:pPr lvl="1"/>
            <a:endParaRPr lang="en-GB" sz="2800" dirty="0" smtClean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Understanding Programmes and Plans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Understanding Data Changes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Understanding Withdrawals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Understanding Suspensions &amp; Resumptions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UPK Sessions</a:t>
            </a:r>
          </a:p>
          <a:p>
            <a:pPr algn="ctr"/>
            <a:endParaRPr lang="en-GB" sz="2000" b="1" dirty="0" smtClean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05180" y="507264"/>
            <a:ext cx="42242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Introduction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48146" y="507264"/>
            <a:ext cx="72122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92D050"/>
                </a:solidFill>
              </a:rPr>
              <a:t>Programme/Plan Changes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546" y="1746913"/>
            <a:ext cx="857079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002060"/>
                </a:solidFill>
              </a:rPr>
              <a:t>Programme/ Plan changes of any type are only to be completed at either: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200" dirty="0" smtClean="0">
                <a:solidFill>
                  <a:srgbClr val="002060"/>
                </a:solidFill>
              </a:rPr>
              <a:t> The beginning of Term (before the Module Deadline date) </a:t>
            </a:r>
            <a:r>
              <a:rPr lang="en-GB" sz="3200" dirty="0" smtClean="0">
                <a:solidFill>
                  <a:srgbClr val="92D050"/>
                </a:solidFill>
              </a:rPr>
              <a:t>or</a:t>
            </a:r>
            <a:r>
              <a:rPr lang="en-GB" sz="3200" dirty="0" smtClean="0">
                <a:solidFill>
                  <a:srgbClr val="002060"/>
                </a:solidFill>
              </a:rPr>
              <a:t> 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200" dirty="0" smtClean="0">
                <a:solidFill>
                  <a:srgbClr val="002060"/>
                </a:solidFill>
              </a:rPr>
              <a:t> At the End of Term. 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200" dirty="0" smtClean="0">
                <a:solidFill>
                  <a:srgbClr val="002060"/>
                </a:solidFill>
              </a:rPr>
              <a:t> No mid term changes are permissible. 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endParaRPr lang="en-GB" sz="32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However it is important to note that the process does change a little depending on when in the Term these changes are made</a:t>
            </a:r>
            <a:r>
              <a:rPr lang="en-GB" sz="1600" dirty="0" smtClean="0">
                <a:solidFill>
                  <a:srgbClr val="002060"/>
                </a:solidFill>
              </a:rPr>
              <a:t>.</a:t>
            </a:r>
            <a:endParaRPr lang="en-GB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211195" y="507264"/>
            <a:ext cx="65678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Programme/Plan Changes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2012" y="1246327"/>
            <a:ext cx="3903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2060"/>
                </a:solidFill>
              </a:rPr>
              <a:t>Key Principles</a:t>
            </a:r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32012" y="2215824"/>
            <a:ext cx="872091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SimSun"/>
                <a:cs typeface="Times New Roman" pitchFamily="18" charset="0"/>
              </a:rPr>
              <a:t>June/July</a:t>
            </a:r>
            <a:r>
              <a:rPr kumimoji="0" lang="en-GB" altLang="zh-CN" sz="2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SimSun"/>
                <a:cs typeface="Times New Roman" pitchFamily="18" charset="0"/>
              </a:rPr>
              <a:t> – Programme/Plan Changes</a:t>
            </a:r>
            <a:endParaRPr kumimoji="0" lang="en-GB" altLang="zh-CN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SimSun"/>
                <a:cs typeface="Times New Roman" pitchFamily="18" charset="0"/>
              </a:rPr>
              <a:t>The programme/plan change is performed on the student record with a </a:t>
            </a:r>
            <a:r>
              <a:rPr kumimoji="0" lang="en-GB" altLang="zh-CN" sz="24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SimSun"/>
                <a:cs typeface="Times New Roman" pitchFamily="18" charset="0"/>
              </a:rPr>
              <a:t>future dated</a:t>
            </a:r>
            <a:r>
              <a:rPr kumimoji="0" lang="en-GB" altLang="zh-CN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SimSun"/>
                <a:cs typeface="Times New Roman" pitchFamily="18" charset="0"/>
              </a:rPr>
              <a:t> effective date (e.g. 01/08/2011).</a:t>
            </a:r>
            <a:endParaRPr kumimoji="0" lang="en-GB" altLang="zh-CN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SimSun"/>
                <a:cs typeface="Times New Roman" pitchFamily="18" charset="0"/>
              </a:rPr>
              <a:t>Student is advised that the Programme/Plan Change will be active from the future dated row.</a:t>
            </a:r>
            <a:endParaRPr kumimoji="0" lang="en-GB" altLang="zh-CN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32012" y="4339821"/>
            <a:ext cx="84616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zh-CN" sz="2400" b="1" u="sng" dirty="0" smtClean="0">
                <a:solidFill>
                  <a:srgbClr val="002060"/>
                </a:solidFill>
                <a:latin typeface="Arial" pitchFamily="34" charset="0"/>
                <a:ea typeface="SimSun"/>
                <a:cs typeface="Times New Roman" pitchFamily="18" charset="0"/>
              </a:rPr>
              <a:t>September – Programme/Plan Change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zh-CN" sz="2400" dirty="0" smtClean="0">
                <a:solidFill>
                  <a:srgbClr val="002060"/>
                </a:solidFill>
                <a:latin typeface="Arial" pitchFamily="34" charset="0"/>
                <a:ea typeface="SimSun"/>
                <a:cs typeface="Times New Roman" pitchFamily="18" charset="0"/>
              </a:rPr>
              <a:t>Programme/plan changes completed once a new Term has started should be entered with the </a:t>
            </a:r>
            <a:r>
              <a:rPr lang="en-GB" altLang="zh-CN" sz="2400" dirty="0" smtClean="0">
                <a:solidFill>
                  <a:srgbClr val="92D050"/>
                </a:solidFill>
                <a:latin typeface="Arial" pitchFamily="34" charset="0"/>
                <a:ea typeface="SimSun"/>
                <a:cs typeface="Times New Roman" pitchFamily="18" charset="0"/>
              </a:rPr>
              <a:t>actual date</a:t>
            </a:r>
            <a:r>
              <a:rPr lang="en-GB" altLang="zh-CN" sz="2400" dirty="0" smtClean="0">
                <a:solidFill>
                  <a:srgbClr val="002060"/>
                </a:solidFill>
                <a:latin typeface="Arial" pitchFamily="34" charset="0"/>
                <a:ea typeface="SimSun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zh-CN" sz="2400" dirty="0" smtClean="0">
                <a:solidFill>
                  <a:srgbClr val="002060"/>
                </a:solidFill>
                <a:latin typeface="Arial" pitchFamily="34" charset="0"/>
                <a:ea typeface="SimSun"/>
                <a:cs typeface="Times New Roman" pitchFamily="18" charset="0"/>
              </a:rPr>
              <a:t>Student is advised that new Programme/plan is now active.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211195" y="507264"/>
            <a:ext cx="65678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Programme/Plan Changes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2012" y="1246327"/>
            <a:ext cx="3903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2060"/>
                </a:solidFill>
              </a:rPr>
              <a:t>Key Principles</a:t>
            </a:r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32012" y="1784993"/>
            <a:ext cx="8720919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4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SimSun"/>
                <a:cs typeface="Times New Roman" pitchFamily="18" charset="0"/>
              </a:rPr>
              <a:t>The Programme/Plan changes above are relatively simple as at this time the students aren’t enrolled in any classes.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zh-CN" sz="2400" dirty="0" smtClean="0">
              <a:solidFill>
                <a:srgbClr val="002060"/>
              </a:solidFill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4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Times New Roman" pitchFamily="18" charset="0"/>
              </a:rPr>
              <a:t>If a </a:t>
            </a:r>
            <a:r>
              <a:rPr kumimoji="0" lang="en-GB" altLang="zh-CN" sz="2400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Times New Roman" pitchFamily="18" charset="0"/>
              </a:rPr>
              <a:t>Prog</a:t>
            </a:r>
            <a:r>
              <a:rPr kumimoji="0" lang="en-GB" altLang="zh-CN" sz="24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Times New Roman" pitchFamily="18" charset="0"/>
              </a:rPr>
              <a:t>/Plan change takes place</a:t>
            </a:r>
            <a:r>
              <a:rPr kumimoji="0" lang="en-GB" altLang="zh-CN" sz="2400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Times New Roman" pitchFamily="18" charset="0"/>
              </a:rPr>
              <a:t> when Classes ARE enrolled then the process is a little more complicated.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zh-CN" sz="2400" i="0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Tx/>
              <a:buFont typeface="Arial" pitchFamily="34" charset="0"/>
              <a:buChar char="•"/>
              <a:tabLst/>
            </a:pPr>
            <a:r>
              <a:rPr lang="en-GB" altLang="zh-CN" sz="2400" baseline="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Withdraw the student from the Term – this drops the Classes and cancels the Fee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Tx/>
              <a:buFont typeface="Arial" pitchFamily="34" charset="0"/>
              <a:buChar char="•"/>
              <a:tabLst/>
            </a:pPr>
            <a:r>
              <a:rPr lang="en-GB" altLang="zh-CN" sz="240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Add the </a:t>
            </a:r>
            <a:r>
              <a:rPr lang="en-GB" altLang="zh-CN" sz="2400" dirty="0" err="1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prog</a:t>
            </a:r>
            <a:r>
              <a:rPr lang="en-GB" altLang="zh-CN" sz="240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/plan change to the Stack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Tx/>
              <a:buFont typeface="Arial" pitchFamily="34" charset="0"/>
              <a:buChar char="•"/>
              <a:tabLst/>
            </a:pPr>
            <a:r>
              <a:rPr lang="en-GB" altLang="zh-CN" sz="2400" baseline="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Re-activate the student onto the Term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Tx/>
              <a:buFont typeface="Arial" pitchFamily="34" charset="0"/>
              <a:buChar char="•"/>
              <a:tabLst/>
            </a:pPr>
            <a:r>
              <a:rPr lang="en-GB" altLang="zh-CN" sz="240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Enrol the student on to the new Classes</a:t>
            </a:r>
            <a:r>
              <a:rPr lang="en-GB" altLang="zh-CN" sz="2400" baseline="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	</a:t>
            </a:r>
            <a:endParaRPr kumimoji="0" lang="en-GB" altLang="zh-CN" sz="240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693172" y="507264"/>
            <a:ext cx="36038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Data Changes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32012" y="1877326"/>
            <a:ext cx="872091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8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SimSun"/>
                <a:cs typeface="Times New Roman" pitchFamily="18" charset="0"/>
              </a:rPr>
              <a:t>There are occasions</a:t>
            </a:r>
            <a:r>
              <a:rPr kumimoji="0" lang="en-GB" altLang="zh-CN" sz="2800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SimSun"/>
                <a:cs typeface="Times New Roman" pitchFamily="18" charset="0"/>
              </a:rPr>
              <a:t> that we need to amend data the sits only on the </a:t>
            </a:r>
            <a:r>
              <a:rPr kumimoji="0" lang="en-GB" altLang="zh-CN" sz="2800" i="0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SimSun"/>
                <a:cs typeface="Times New Roman" pitchFamily="18" charset="0"/>
              </a:rPr>
              <a:t>Prog</a:t>
            </a:r>
            <a:r>
              <a:rPr kumimoji="0" lang="en-GB" altLang="zh-CN" sz="2800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SimSun"/>
                <a:cs typeface="Times New Roman" pitchFamily="18" charset="0"/>
              </a:rPr>
              <a:t>/Plan Stack e.g.</a:t>
            </a:r>
            <a:endParaRPr kumimoji="0" lang="en-GB" altLang="zh-CN" sz="2800" i="0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zh-CN" sz="2800" i="0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Tx/>
              <a:buFont typeface="Arial" pitchFamily="34" charset="0"/>
              <a:buChar char="•"/>
              <a:tabLst/>
            </a:pPr>
            <a:r>
              <a:rPr lang="en-GB" altLang="zh-CN" sz="2800" baseline="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Expected Graduation Term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Tx/>
              <a:buFont typeface="Arial" pitchFamily="34" charset="0"/>
              <a:buChar char="•"/>
              <a:tabLst/>
            </a:pPr>
            <a:r>
              <a:rPr lang="en-GB" altLang="zh-CN" sz="280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Requirement Term (used in Advisement)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Tx/>
              <a:buFont typeface="Arial" pitchFamily="34" charset="0"/>
              <a:buChar char="•"/>
              <a:tabLst/>
            </a:pPr>
            <a:r>
              <a:rPr lang="en-GB" altLang="zh-CN" sz="2800" baseline="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Change in Academic </a:t>
            </a:r>
            <a:r>
              <a:rPr lang="en-GB" altLang="zh-CN" sz="280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L</a:t>
            </a:r>
            <a:r>
              <a:rPr lang="en-GB" altLang="zh-CN" sz="2800" baseline="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oad (FT,</a:t>
            </a:r>
            <a:r>
              <a:rPr lang="en-GB" altLang="zh-CN" sz="280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PT, SW...)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Tx/>
              <a:buFont typeface="Arial" pitchFamily="34" charset="0"/>
              <a:buChar char="•"/>
              <a:tabLst/>
            </a:pPr>
            <a:endParaRPr lang="en-GB" altLang="zh-CN" sz="2800" baseline="0" dirty="0" smtClean="0">
              <a:solidFill>
                <a:srgbClr val="002060"/>
              </a:solidFill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Tx/>
              <a:tabLst/>
            </a:pPr>
            <a:r>
              <a:rPr lang="en-GB" altLang="zh-CN" sz="280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All we need to do is Add a new Effective Dated row with an action of ‘Data’ (data change).</a:t>
            </a:r>
            <a:r>
              <a:rPr lang="en-GB" altLang="zh-CN" sz="2400" baseline="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	</a:t>
            </a:r>
            <a:endParaRPr kumimoji="0" lang="en-GB" altLang="zh-CN" sz="240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0252" y="423083"/>
          <a:ext cx="8557146" cy="6547321"/>
        </p:xfrm>
        <a:graphic>
          <a:graphicData uri="http://schemas.openxmlformats.org/drawingml/2006/table">
            <a:tbl>
              <a:tblPr/>
              <a:tblGrid>
                <a:gridCol w="3444363"/>
                <a:gridCol w="2136221"/>
                <a:gridCol w="1598629"/>
                <a:gridCol w="1377933"/>
              </a:tblGrid>
              <a:tr h="175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92D050"/>
                          </a:solidFill>
                          <a:latin typeface="Calibri"/>
                          <a:ea typeface="SimSun"/>
                          <a:cs typeface="Times New Roman"/>
                        </a:rPr>
                        <a:t>Scenario</a:t>
                      </a:r>
                      <a:endParaRPr lang="en-GB" sz="1050" dirty="0">
                        <a:solidFill>
                          <a:srgbClr val="92D050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92D050"/>
                          </a:solidFill>
                          <a:latin typeface="Calibri"/>
                          <a:ea typeface="SimSun"/>
                          <a:cs typeface="Times New Roman"/>
                        </a:rPr>
                        <a:t>CS process</a:t>
                      </a:r>
                      <a:endParaRPr lang="en-GB" sz="1050">
                        <a:solidFill>
                          <a:srgbClr val="92D050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92D050"/>
                          </a:solidFill>
                          <a:latin typeface="Calibri"/>
                          <a:ea typeface="SimSun"/>
                          <a:cs typeface="Times New Roman"/>
                        </a:rPr>
                        <a:t>Responsibility</a:t>
                      </a:r>
                      <a:endParaRPr lang="en-GB" sz="1050" dirty="0">
                        <a:solidFill>
                          <a:srgbClr val="92D050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92D050"/>
                          </a:solidFill>
                          <a:latin typeface="Calibri"/>
                          <a:ea typeface="SimSun"/>
                          <a:cs typeface="Times New Roman"/>
                        </a:rPr>
                        <a:t>Notes</a:t>
                      </a:r>
                      <a:endParaRPr lang="en-GB" sz="1050" dirty="0">
                        <a:solidFill>
                          <a:srgbClr val="92D050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Foundation program at JMU to ANY undergraduate program  at JMU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Programme Change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Student Zone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dirty="0">
                        <a:solidFill>
                          <a:srgbClr val="365F9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839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Degree programme to ANY degree program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Programme Change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Student Zone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>
                        <a:solidFill>
                          <a:srgbClr val="365F9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3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HND in Subject Area X to Degree program in subject X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Programme Change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Student Zone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>
                        <a:solidFill>
                          <a:srgbClr val="365F9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632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 dirty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HND to 2</a:t>
                      </a:r>
                      <a:r>
                        <a:rPr lang="en-GB" sz="1050" baseline="30000" dirty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nd</a:t>
                      </a:r>
                      <a:r>
                        <a:rPr lang="en-GB" sz="1050" dirty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 Year of degree (and vice versa)</a:t>
                      </a:r>
                      <a:endParaRPr lang="en-GB" sz="1050" dirty="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Programme Change</a:t>
                      </a:r>
                      <a:endParaRPr lang="en-GB" sz="1050" dirty="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Student Zone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Please see additional notes below </a:t>
                      </a:r>
                      <a:r>
                        <a:rPr lang="en-GB" sz="1050" baseline="3000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10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Foundation Degree or other programme at Partner Institution to degree at LJMU, if the marks are counting towards the degree classification.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Programme Change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Student Zone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>
                        <a:solidFill>
                          <a:srgbClr val="365F9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774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Student transfer from joint honours programme to single or major/minor route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Programme Change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Student Zone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Please see additional notes below </a:t>
                      </a:r>
                      <a:r>
                        <a:rPr lang="en-GB" sz="1050" baseline="3000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3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Foundation course with NUFC award – (no need to complete) 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Programme Change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Student Zone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>
                        <a:solidFill>
                          <a:srgbClr val="365F9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5085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FT to PT on different programme codes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Programme Change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Student Zone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Check with Andrew if these are multi-plan programmes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9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Mphil to Phd  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Plan Change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Faculty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>
                        <a:solidFill>
                          <a:srgbClr val="365F9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839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Award Aim and or Routeway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Plan Change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Faculty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>
                        <a:solidFill>
                          <a:srgbClr val="365F9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9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New ‘multi programme’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Plan Change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Faculty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>
                        <a:solidFill>
                          <a:srgbClr val="365F9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839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FT to Sandwich or Sandwich to FT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Plan Change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Faculty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>
                        <a:solidFill>
                          <a:srgbClr val="365F9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Foundation program at partner institution to ANY degree at JMU 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Re-admission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Admission Hub &amp; Student Zone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>
                        <a:solidFill>
                          <a:srgbClr val="365F9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774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HND in Subject Area X to degree program in subject other than X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Re-admission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Admission Hub &amp; Student Zone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>
                        <a:solidFill>
                          <a:srgbClr val="365F9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Degree to Masters 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Re-admission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Admission Hub &amp; Student Zone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>
                        <a:solidFill>
                          <a:srgbClr val="365F9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632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Masters to Mphil/Phd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Re-admission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Admission Hub, Research Office &amp; Student Zone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?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22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UG Architecture Students returning to do a placement year as part of a Post Grad qualification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Re-admission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Admission Hub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>
                        <a:solidFill>
                          <a:srgbClr val="365F9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632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Level X to level 1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Re-admission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Admission Hub &amp; Student </a:t>
                      </a:r>
                      <a:r>
                        <a:rPr lang="en-GB" sz="1050" baseline="0" dirty="0" smtClean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 Zone</a:t>
                      </a:r>
                      <a:endParaRPr lang="en-GB" sz="1050" dirty="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Please see additional notes below </a:t>
                      </a:r>
                      <a:r>
                        <a:rPr lang="en-GB" sz="1050" baseline="30000" dirty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endParaRPr lang="en-GB" sz="1050" dirty="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7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/>
                        <a:buChar char="*"/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Arial"/>
                        </a:rPr>
                        <a:t>FT to PT on same programme code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Data Change</a:t>
                      </a:r>
                      <a:endParaRPr lang="en-GB" sz="105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365F91"/>
                          </a:solidFill>
                          <a:latin typeface="Calibri"/>
                          <a:ea typeface="SimSun"/>
                          <a:cs typeface="Times New Roman"/>
                        </a:rPr>
                        <a:t>Faculty</a:t>
                      </a:r>
                      <a:endParaRPr lang="en-GB" sz="1050" dirty="0">
                        <a:solidFill>
                          <a:srgbClr val="365F9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500" dirty="0">
                        <a:solidFill>
                          <a:srgbClr val="365F9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0691" marR="30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-158665"/>
            <a:ext cx="3541096" cy="77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09446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24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SimSun" charset="-122"/>
                <a:cs typeface="Times New Roman" pitchFamily="18" charset="0"/>
              </a:rPr>
              <a:t>R</a:t>
            </a:r>
            <a:r>
              <a:rPr kumimoji="0" lang="en-GB" altLang="zh-CN" sz="2400" b="1" i="0" u="none" strike="noStrike" cap="none" normalizeH="0" baseline="0" dirty="0" smtClean="0" bmk="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SimSun" charset="-122"/>
                <a:cs typeface="Times New Roman" pitchFamily="18" charset="0"/>
              </a:rPr>
              <a:t>esponsibility Matrix</a:t>
            </a:r>
            <a:endParaRPr kumimoji="0" lang="en-GB" altLang="zh-CN" sz="24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SimSun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37111" y="507264"/>
            <a:ext cx="70246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Student Information System</a:t>
            </a:r>
            <a:endParaRPr lang="en-GB" sz="36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6908" y="1828800"/>
            <a:ext cx="71045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</a:pPr>
            <a:r>
              <a:rPr lang="en-GB" sz="4000" dirty="0" smtClean="0">
                <a:solidFill>
                  <a:srgbClr val="002060"/>
                </a:solidFill>
              </a:rPr>
              <a:t>Any Questions?</a:t>
            </a:r>
          </a:p>
          <a:p>
            <a:pPr>
              <a:buClr>
                <a:srgbClr val="92D050"/>
              </a:buClr>
            </a:pPr>
            <a:endParaRPr lang="en-GB" sz="40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</a:pPr>
            <a:r>
              <a:rPr lang="en-GB" sz="4000" dirty="0" smtClean="0">
                <a:solidFill>
                  <a:srgbClr val="002060"/>
                </a:solidFill>
              </a:rPr>
              <a:t>Let’s try the Programme/Plan Changes and</a:t>
            </a:r>
          </a:p>
          <a:p>
            <a:pPr>
              <a:buClr>
                <a:srgbClr val="92D050"/>
              </a:buClr>
            </a:pPr>
            <a:r>
              <a:rPr lang="en-GB" sz="4000" dirty="0" smtClean="0">
                <a:solidFill>
                  <a:srgbClr val="002060"/>
                </a:solidFill>
              </a:rPr>
              <a:t>Data Changes UPK’s</a:t>
            </a:r>
            <a:endParaRPr lang="en-GB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21141" y="507264"/>
            <a:ext cx="42566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Withdrawals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5713" y="1828800"/>
            <a:ext cx="76866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</a:pPr>
            <a:r>
              <a:rPr lang="en-GB" sz="3600" dirty="0" smtClean="0">
                <a:solidFill>
                  <a:srgbClr val="002060"/>
                </a:solidFill>
              </a:rPr>
              <a:t>Combines 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dirty="0" smtClean="0">
                <a:solidFill>
                  <a:srgbClr val="002060"/>
                </a:solidFill>
              </a:rPr>
              <a:t> </a:t>
            </a:r>
            <a:r>
              <a:rPr lang="en-GB" sz="3600" dirty="0" err="1" smtClean="0">
                <a:solidFill>
                  <a:srgbClr val="002060"/>
                </a:solidFill>
              </a:rPr>
              <a:t>Prog</a:t>
            </a:r>
            <a:r>
              <a:rPr lang="en-GB" sz="3600" dirty="0" smtClean="0">
                <a:solidFill>
                  <a:srgbClr val="002060"/>
                </a:solidFill>
              </a:rPr>
              <a:t>/Plan Stack actions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endParaRPr lang="en-GB" sz="36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</a:pPr>
            <a:r>
              <a:rPr lang="en-GB" sz="3600" b="1" dirty="0" smtClean="0">
                <a:solidFill>
                  <a:srgbClr val="002060"/>
                </a:solidFill>
              </a:rPr>
              <a:t>with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dirty="0" smtClean="0">
                <a:solidFill>
                  <a:srgbClr val="002060"/>
                </a:solidFill>
              </a:rPr>
              <a:t> Student Finance processes</a:t>
            </a:r>
          </a:p>
          <a:p>
            <a:pPr>
              <a:buClr>
                <a:srgbClr val="92D050"/>
              </a:buClr>
            </a:pPr>
            <a:endParaRPr lang="en-GB" sz="40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566034" y="507264"/>
            <a:ext cx="3808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Withdrawals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5713" y="1828800"/>
            <a:ext cx="768667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</a:pPr>
            <a:r>
              <a:rPr lang="en-GB" sz="4000" b="1" dirty="0" smtClean="0">
                <a:solidFill>
                  <a:srgbClr val="002060"/>
                </a:solidFill>
              </a:rPr>
              <a:t>3 stage process – </a:t>
            </a:r>
          </a:p>
          <a:p>
            <a:pPr>
              <a:buClr>
                <a:srgbClr val="92D050"/>
              </a:buClr>
            </a:pPr>
            <a:endParaRPr lang="en-GB" sz="1000" b="1" dirty="0" smtClean="0">
              <a:solidFill>
                <a:srgbClr val="002060"/>
              </a:solidFill>
            </a:endParaRPr>
          </a:p>
          <a:p>
            <a:pPr marL="742950" indent="-742950">
              <a:buClr>
                <a:srgbClr val="92D050"/>
              </a:buClr>
              <a:buFont typeface="+mj-lt"/>
              <a:buAutoNum type="arabicPeriod"/>
            </a:pPr>
            <a:r>
              <a:rPr lang="en-GB" sz="3600" dirty="0" smtClean="0">
                <a:solidFill>
                  <a:srgbClr val="002060"/>
                </a:solidFill>
              </a:rPr>
              <a:t> Withdraw the student from the Term</a:t>
            </a:r>
          </a:p>
          <a:p>
            <a:pPr marL="742950" indent="-742950">
              <a:buClr>
                <a:srgbClr val="92D050"/>
              </a:buClr>
              <a:buFont typeface="+mj-lt"/>
              <a:buAutoNum type="arabicPeriod"/>
            </a:pPr>
            <a:r>
              <a:rPr lang="en-GB" sz="3600" dirty="0" smtClean="0">
                <a:solidFill>
                  <a:srgbClr val="002060"/>
                </a:solidFill>
              </a:rPr>
              <a:t> Amend the Fees</a:t>
            </a:r>
          </a:p>
          <a:p>
            <a:pPr marL="742950" indent="-742950">
              <a:buClr>
                <a:srgbClr val="92D050"/>
              </a:buClr>
              <a:buFont typeface="+mj-lt"/>
              <a:buAutoNum type="arabicPeriod"/>
            </a:pPr>
            <a:r>
              <a:rPr lang="en-GB" sz="3600" dirty="0" smtClean="0">
                <a:solidFill>
                  <a:srgbClr val="002060"/>
                </a:solidFill>
              </a:rPr>
              <a:t> Withdraw the student from the Programme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443551" y="507264"/>
            <a:ext cx="60534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indent="-914400" algn="ctr">
              <a:buFont typeface="+mj-lt"/>
              <a:buAutoNum type="arabicPeriod"/>
            </a:pPr>
            <a:r>
              <a:rPr lang="en-GB" sz="4800" b="1" dirty="0" smtClean="0">
                <a:solidFill>
                  <a:srgbClr val="92D050"/>
                </a:solidFill>
              </a:rPr>
              <a:t>Term Withdrawal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t="21923" r="38081" b="40383"/>
          <a:stretch>
            <a:fillRect/>
          </a:stretch>
        </p:blipFill>
        <p:spPr bwMode="auto">
          <a:xfrm>
            <a:off x="202019" y="2158409"/>
            <a:ext cx="8601961" cy="408290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359684" y="507264"/>
            <a:ext cx="62211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indent="-914400" algn="ctr">
              <a:buFont typeface="+mj-lt"/>
              <a:buAutoNum type="arabicPeriod" startAt="2"/>
            </a:pPr>
            <a:r>
              <a:rPr lang="en-GB" sz="4800" b="1" dirty="0" smtClean="0">
                <a:solidFill>
                  <a:srgbClr val="92D050"/>
                </a:solidFill>
              </a:rPr>
              <a:t>Fee Amendments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1815" y="2232837"/>
            <a:ext cx="4295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002060"/>
                </a:solidFill>
              </a:rPr>
              <a:t>Over to Kelly…</a:t>
            </a:r>
            <a:endParaRPr lang="en-GB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3" y="1430594"/>
            <a:ext cx="832961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Programmes are…</a:t>
            </a:r>
          </a:p>
          <a:p>
            <a:pPr lvl="1"/>
            <a:endParaRPr lang="en-GB" sz="2800" dirty="0" smtClean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…Well… Programmes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002060"/>
                </a:solidFill>
              </a:rPr>
              <a:t> There isn’t really anything special to say about them.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002060"/>
                </a:solidFill>
              </a:rPr>
              <a:t> </a:t>
            </a:r>
            <a:r>
              <a:rPr lang="en-GB" sz="2800" b="1" dirty="0" smtClean="0">
                <a:solidFill>
                  <a:srgbClr val="002060"/>
                </a:solidFill>
              </a:rPr>
              <a:t>Except to mention that SIS Programmes are very fond of…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2309001" y="507264"/>
            <a:ext cx="44165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Programmes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21141" y="507264"/>
            <a:ext cx="42566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Withdrawals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224" y="1430594"/>
            <a:ext cx="8022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</a:pPr>
            <a:r>
              <a:rPr lang="en-GB" sz="7200" b="1" dirty="0" smtClean="0">
                <a:solidFill>
                  <a:srgbClr val="002060"/>
                </a:solidFill>
              </a:rPr>
              <a:t>TAG! </a:t>
            </a:r>
            <a:r>
              <a:rPr lang="en-GB" sz="6000" b="1" dirty="0" smtClean="0">
                <a:solidFill>
                  <a:srgbClr val="002060"/>
                </a:solidFill>
              </a:rPr>
              <a:t>You’re it </a:t>
            </a:r>
            <a:r>
              <a:rPr lang="en-GB" sz="6000" b="1" dirty="0" err="1" smtClean="0">
                <a:solidFill>
                  <a:srgbClr val="002060"/>
                </a:solidFill>
              </a:rPr>
              <a:t>Kel</a:t>
            </a:r>
            <a:r>
              <a:rPr lang="en-GB" sz="6000" b="1" dirty="0" smtClean="0">
                <a:solidFill>
                  <a:srgbClr val="002060"/>
                </a:solidFill>
              </a:rPr>
              <a:t>!</a:t>
            </a:r>
            <a:endParaRPr lang="en-GB" sz="7200" b="1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3241" y="2630923"/>
            <a:ext cx="6393776" cy="387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5" y="139062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Student Withdrawals</a:t>
            </a:r>
            <a:endParaRPr lang="en-GB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5725" y="1790730"/>
            <a:ext cx="3057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Pro-rata calculations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0863" y="1276350"/>
            <a:ext cx="4148137" cy="51399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82128" y="398033"/>
            <a:ext cx="6917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2D050"/>
                </a:solidFill>
              </a:rPr>
              <a:t>Withdrawal Fee Calculation</a:t>
            </a:r>
            <a:endParaRPr lang="en-GB" sz="40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5" y="139062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Student Withdrawals</a:t>
            </a:r>
            <a:endParaRPr lang="en-GB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5725" y="1790730"/>
            <a:ext cx="3057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Pro-rata calculations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6939" y="1390620"/>
            <a:ext cx="5196874" cy="50442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5725" y="2464531"/>
            <a:ext cx="2714625" cy="39703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Set up for </a:t>
            </a:r>
          </a:p>
          <a:p>
            <a:r>
              <a:rPr lang="en-GB" dirty="0" smtClean="0"/>
              <a:t>30 Week UG</a:t>
            </a:r>
          </a:p>
          <a:p>
            <a:r>
              <a:rPr lang="en-GB" dirty="0" smtClean="0"/>
              <a:t>45 Week PGT  PGR</a:t>
            </a:r>
          </a:p>
          <a:p>
            <a:r>
              <a:rPr lang="en-GB" dirty="0" smtClean="0"/>
              <a:t>15 Week CPD</a:t>
            </a:r>
          </a:p>
          <a:p>
            <a:r>
              <a:rPr lang="en-GB" dirty="0" smtClean="0"/>
              <a:t>Island 1/3 Fees</a:t>
            </a:r>
          </a:p>
          <a:p>
            <a:endParaRPr lang="en-GB" dirty="0" smtClean="0"/>
          </a:p>
          <a:p>
            <a:r>
              <a:rPr lang="en-GB" dirty="0" smtClean="0"/>
              <a:t>No Refund after week 1</a:t>
            </a:r>
          </a:p>
          <a:p>
            <a:r>
              <a:rPr lang="en-GB" dirty="0" smtClean="0"/>
              <a:t>ADMIN</a:t>
            </a:r>
          </a:p>
          <a:p>
            <a:r>
              <a:rPr lang="en-GB" dirty="0" smtClean="0"/>
              <a:t>Writing UP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>
                <a:solidFill>
                  <a:srgbClr val="0070C0"/>
                </a:solidFill>
              </a:rPr>
              <a:t>September starters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January starters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82128" y="398033"/>
            <a:ext cx="6917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2D050"/>
                </a:solidFill>
              </a:rPr>
              <a:t>Withdrawal Fee Calculation</a:t>
            </a:r>
            <a:endParaRPr lang="en-GB" sz="40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1406009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Term Withdrawal</a:t>
            </a:r>
            <a:endParaRPr lang="en-GB" sz="24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889641"/>
            <a:ext cx="8534399" cy="437581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905025" y="3614570"/>
            <a:ext cx="1538344" cy="53788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82128" y="398033"/>
            <a:ext cx="6917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2D050"/>
                </a:solidFill>
              </a:rPr>
              <a:t>Withdrawal Fee Calculation</a:t>
            </a:r>
            <a:endParaRPr lang="en-GB" sz="40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194" y="1398495"/>
            <a:ext cx="8161186" cy="43810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82128" y="398033"/>
            <a:ext cx="6917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2D050"/>
                </a:solidFill>
              </a:rPr>
              <a:t>Withdrawal Fee Calculation</a:t>
            </a:r>
            <a:endParaRPr lang="en-GB" sz="40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1298287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</a:rPr>
              <a:t>Withdrawals &amp; Sponsors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529" y="2126099"/>
            <a:ext cx="785812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B050"/>
                </a:solidFill>
              </a:rPr>
              <a:t>Good News! </a:t>
            </a:r>
            <a:r>
              <a:rPr lang="en-GB" sz="2800" b="1" dirty="0" smtClean="0"/>
              <a:t>  </a:t>
            </a:r>
            <a:r>
              <a:rPr lang="en-GB" sz="2800" dirty="0" smtClean="0">
                <a:solidFill>
                  <a:srgbClr val="002060"/>
                </a:solidFill>
              </a:rPr>
              <a:t>Sponsors (Third Party Contracts) will automatically re-adjust to the withdrawal fee.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" y="3295650"/>
            <a:ext cx="7172325" cy="2686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87350" y="376518"/>
            <a:ext cx="692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2D050"/>
                </a:solidFill>
              </a:rPr>
              <a:t>Withdrawals &amp; Sponsors</a:t>
            </a:r>
            <a:endParaRPr lang="en-GB" sz="40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1298287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</a:rPr>
              <a:t>Withdrawals &amp; SLC Funding</a:t>
            </a:r>
            <a:endParaRPr lang="en-GB" sz="3200" b="1" dirty="0">
              <a:solidFill>
                <a:srgbClr val="00206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663" y="2434142"/>
            <a:ext cx="1992169" cy="1298762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662" y="4068743"/>
            <a:ext cx="1992170" cy="1426212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98202" y="2434142"/>
            <a:ext cx="4206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2060"/>
                </a:solidFill>
              </a:rPr>
              <a:t>SLC sponsored students who withdraw </a:t>
            </a:r>
            <a:r>
              <a:rPr lang="en-GB" sz="2000" b="1" dirty="0" smtClean="0">
                <a:solidFill>
                  <a:srgbClr val="002060"/>
                </a:solidFill>
              </a:rPr>
              <a:t>before</a:t>
            </a:r>
            <a:r>
              <a:rPr lang="en-GB" sz="2000" dirty="0" smtClean="0">
                <a:solidFill>
                  <a:srgbClr val="002060"/>
                </a:solidFill>
              </a:rPr>
              <a:t> December 1</a:t>
            </a:r>
            <a:r>
              <a:rPr lang="en-GB" sz="2000" baseline="30000" dirty="0" smtClean="0">
                <a:solidFill>
                  <a:srgbClr val="002060"/>
                </a:solidFill>
              </a:rPr>
              <a:t>st</a:t>
            </a:r>
            <a:r>
              <a:rPr lang="en-GB" sz="2000" dirty="0" smtClean="0">
                <a:solidFill>
                  <a:srgbClr val="002060"/>
                </a:solidFill>
              </a:rPr>
              <a:t> are liable for tuition fees  </a:t>
            </a:r>
            <a:r>
              <a:rPr lang="en-GB" sz="2000" dirty="0" smtClean="0"/>
              <a:t>(</a:t>
            </a:r>
            <a:r>
              <a:rPr lang="en-GB" sz="2000" dirty="0" smtClean="0">
                <a:solidFill>
                  <a:srgbClr val="FF0000"/>
                </a:solidFill>
              </a:rPr>
              <a:t>no tuition fee loan or grant allowed)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8202" y="4171516"/>
            <a:ext cx="4206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2060"/>
                </a:solidFill>
              </a:rPr>
              <a:t>SLC sponsored students who withdraw </a:t>
            </a:r>
            <a:r>
              <a:rPr lang="en-GB" sz="2000" b="1" dirty="0" smtClean="0">
                <a:solidFill>
                  <a:srgbClr val="002060"/>
                </a:solidFill>
              </a:rPr>
              <a:t>after</a:t>
            </a:r>
            <a:r>
              <a:rPr lang="en-GB" sz="2000" dirty="0" smtClean="0">
                <a:solidFill>
                  <a:srgbClr val="002060"/>
                </a:solidFill>
              </a:rPr>
              <a:t> December 1</a:t>
            </a:r>
            <a:r>
              <a:rPr lang="en-GB" sz="2000" baseline="30000" dirty="0" smtClean="0">
                <a:solidFill>
                  <a:srgbClr val="002060"/>
                </a:solidFill>
              </a:rPr>
              <a:t>st</a:t>
            </a:r>
            <a:r>
              <a:rPr lang="en-GB" sz="2000" dirty="0" smtClean="0">
                <a:solidFill>
                  <a:srgbClr val="002060"/>
                </a:solidFill>
              </a:rPr>
              <a:t> are entitled to use their tuition fee loan to cover the balance due</a:t>
            </a: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6151" name="Picture 7" descr="C:\Documents and Settings\SSVKGRIM\Local Settings\Temporary Internet Files\Content.IE5\J73LD1P2\MC900432537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8252" y="3285744"/>
            <a:ext cx="447160" cy="447160"/>
          </a:xfrm>
          <a:prstGeom prst="rect">
            <a:avLst/>
          </a:prstGeom>
          <a:noFill/>
        </p:spPr>
      </p:pic>
      <p:pic>
        <p:nvPicPr>
          <p:cNvPr id="6152" name="Picture 8" descr="C:\Documents and Settings\SSVKGRIM\Local Settings\Temporary Internet Files\Content.IE5\6AKDGOR9\MC900432530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14255" y="5053517"/>
            <a:ext cx="841157" cy="57751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721224" y="225911"/>
            <a:ext cx="5647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2D050"/>
                </a:solidFill>
              </a:rPr>
              <a:t>Withdrawals and SLC</a:t>
            </a:r>
            <a:endParaRPr lang="en-GB" sz="40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799" y="1298287"/>
            <a:ext cx="7761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</a:rPr>
              <a:t>Withdrawing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sz="3200" b="1" dirty="0" smtClean="0">
                <a:solidFill>
                  <a:srgbClr val="002060"/>
                </a:solidFill>
              </a:rPr>
              <a:t>before December 1st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" y="2110407"/>
            <a:ext cx="77132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Withdrawal takes place on SIS &amp; re-calculation of fee occurs</a:t>
            </a:r>
          </a:p>
          <a:p>
            <a:pPr marL="342900" indent="-342900"/>
            <a:endParaRPr lang="en-GB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Details uploaded to SLC portal to inform them of student withdrawal and fee charged to student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SLC will do a re-assessment which will then show the student as owing the fee due.  This will then be imported into SIS.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721224" y="225911"/>
            <a:ext cx="5647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2D050"/>
                </a:solidFill>
              </a:rPr>
              <a:t>Withdrawals and SLC</a:t>
            </a:r>
            <a:endParaRPr lang="en-GB" sz="4000" b="1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50" y="4911174"/>
            <a:ext cx="88230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2060"/>
                </a:solidFill>
              </a:rPr>
              <a:t>There may be a delay with the SLC processing the re-assessment but we will need to re-bill the student ASAP.</a:t>
            </a:r>
          </a:p>
          <a:p>
            <a:endParaRPr lang="en-GB" sz="2000" dirty="0" smtClean="0">
              <a:solidFill>
                <a:srgbClr val="002060"/>
              </a:solidFill>
            </a:endParaRPr>
          </a:p>
          <a:p>
            <a:r>
              <a:rPr lang="en-GB" sz="2000" dirty="0" smtClean="0">
                <a:solidFill>
                  <a:srgbClr val="002060"/>
                </a:solidFill>
              </a:rPr>
              <a:t>Please therefore email </a:t>
            </a:r>
            <a:r>
              <a:rPr lang="en-GB" sz="2000" b="1" u="sng" dirty="0" smtClean="0">
                <a:solidFill>
                  <a:srgbClr val="002060"/>
                </a:solidFill>
              </a:rPr>
              <a:t>Helpdesk Mail</a:t>
            </a:r>
            <a:r>
              <a:rPr lang="en-GB" sz="2000" u="sng" dirty="0" smtClean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and we can cancel the tuition fee loan to reflect this.</a:t>
            </a: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Documents and Settings\SSVKGRIM\Local Settings\Temporary Internet Files\Content.IE5\J73LD1P2\MC900239185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" y="4514898"/>
            <a:ext cx="995157" cy="339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1610436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</a:rPr>
              <a:t>Withdrawing after December 1st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" y="2541181"/>
            <a:ext cx="7713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This should not be a problem as the student is not likely to be in debt.  Therefore we will wait for the re-assessment to come through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721224" y="411230"/>
            <a:ext cx="5647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2D050"/>
                </a:solidFill>
              </a:rPr>
              <a:t>Withdrawals and SLC</a:t>
            </a:r>
            <a:endParaRPr lang="en-GB" sz="40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42797" y="507264"/>
            <a:ext cx="7413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indent="-914400" algn="ctr">
              <a:buFont typeface="+mj-lt"/>
              <a:buAutoNum type="arabicPeriod" startAt="3"/>
            </a:pPr>
            <a:r>
              <a:rPr lang="en-GB" sz="3600" b="1" dirty="0" smtClean="0">
                <a:solidFill>
                  <a:srgbClr val="92D050"/>
                </a:solidFill>
              </a:rPr>
              <a:t>Withdrawal from Programme</a:t>
            </a:r>
            <a:endParaRPr lang="en-GB" sz="3200" b="1" dirty="0" smtClean="0">
              <a:solidFill>
                <a:srgbClr val="92D05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t="22317" r="35216" b="37976"/>
          <a:stretch>
            <a:fillRect/>
          </a:stretch>
        </p:blipFill>
        <p:spPr bwMode="auto">
          <a:xfrm>
            <a:off x="222018" y="1338261"/>
            <a:ext cx="8613638" cy="411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7060019" y="2094614"/>
            <a:ext cx="1775637" cy="74427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812894" y="2619153"/>
            <a:ext cx="1506279" cy="38986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543536" y="2838893"/>
            <a:ext cx="1775637" cy="52099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30523" t="37694" r="42442" b="12532"/>
          <a:stretch>
            <a:fillRect/>
          </a:stretch>
        </p:blipFill>
        <p:spPr bwMode="auto">
          <a:xfrm>
            <a:off x="3561906" y="1568634"/>
            <a:ext cx="3296093" cy="473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309001" y="507264"/>
            <a:ext cx="44165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Programmes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5040" y="2129126"/>
            <a:ext cx="23145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9100" y="1862612"/>
            <a:ext cx="2587335" cy="256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11200" y="5070764"/>
            <a:ext cx="7980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2060"/>
                </a:solidFill>
              </a:rPr>
              <a:t>This is because in SIS, Programmes are very much like Umbrellas, </a:t>
            </a:r>
            <a:r>
              <a:rPr lang="en-GB" dirty="0" err="1" smtClean="0">
                <a:solidFill>
                  <a:srgbClr val="002060"/>
                </a:solidFill>
              </a:rPr>
              <a:t>ella</a:t>
            </a:r>
            <a:r>
              <a:rPr lang="en-GB" dirty="0" smtClean="0">
                <a:solidFill>
                  <a:srgbClr val="002060"/>
                </a:solidFill>
              </a:rPr>
              <a:t>, </a:t>
            </a:r>
            <a:r>
              <a:rPr lang="en-GB" dirty="0" err="1" smtClean="0">
                <a:solidFill>
                  <a:srgbClr val="002060"/>
                </a:solidFill>
              </a:rPr>
              <a:t>ella</a:t>
            </a:r>
            <a:r>
              <a:rPr lang="en-GB" dirty="0" smtClean="0">
                <a:solidFill>
                  <a:srgbClr val="002060"/>
                </a:solidFill>
              </a:rPr>
              <a:t>, eh, eh, eh (sorry!)</a:t>
            </a:r>
            <a:endParaRPr lang="en-GB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617386" y="507264"/>
            <a:ext cx="3808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indent="-914400" algn="ctr"/>
            <a:r>
              <a:rPr lang="en-GB" sz="4800" b="1" dirty="0" smtClean="0">
                <a:solidFill>
                  <a:srgbClr val="92D050"/>
                </a:solidFill>
              </a:rPr>
              <a:t>Withdrawals</a:t>
            </a:r>
            <a:endParaRPr lang="en-GB" sz="3200" b="1" dirty="0" smtClean="0">
              <a:solidFill>
                <a:srgbClr val="92D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7024" y="1508382"/>
            <a:ext cx="4793506" cy="477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2772" y="1947169"/>
            <a:ext cx="8378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2060"/>
                </a:solidFill>
              </a:rPr>
              <a:t>Once saved a Discontinued status CANNOT be undone.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172" y="3040912"/>
            <a:ext cx="8378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2060"/>
                </a:solidFill>
              </a:rPr>
              <a:t>It SHOULDN’T be done from a business process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172" y="3902149"/>
            <a:ext cx="8378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2060"/>
                </a:solidFill>
              </a:rPr>
              <a:t>But in addition, it actually </a:t>
            </a:r>
            <a:r>
              <a:rPr lang="en-GB" sz="2800" b="1" dirty="0" smtClean="0">
                <a:solidFill>
                  <a:srgbClr val="002060"/>
                </a:solidFill>
              </a:rPr>
              <a:t>CAN’T</a:t>
            </a:r>
            <a:r>
              <a:rPr lang="en-GB" sz="2800" dirty="0" smtClean="0">
                <a:solidFill>
                  <a:srgbClr val="002060"/>
                </a:solidFill>
              </a:rPr>
              <a:t> be </a:t>
            </a:r>
            <a:r>
              <a:rPr lang="en-GB" sz="2800" b="1" dirty="0" smtClean="0">
                <a:solidFill>
                  <a:srgbClr val="92D050"/>
                </a:solidFill>
              </a:rPr>
              <a:t>undone</a:t>
            </a:r>
            <a:r>
              <a:rPr lang="en-GB" sz="2800" dirty="0" smtClean="0">
                <a:solidFill>
                  <a:srgbClr val="002060"/>
                </a:solidFill>
              </a:rPr>
              <a:t>, </a:t>
            </a:r>
            <a:r>
              <a:rPr lang="en-GB" sz="2800" b="1" dirty="0" smtClean="0">
                <a:solidFill>
                  <a:srgbClr val="92D050"/>
                </a:solidFill>
              </a:rPr>
              <a:t>unpicked</a:t>
            </a:r>
            <a:r>
              <a:rPr lang="en-GB" sz="2800" dirty="0" smtClean="0">
                <a:solidFill>
                  <a:srgbClr val="002060"/>
                </a:solidFill>
              </a:rPr>
              <a:t>, </a:t>
            </a:r>
            <a:r>
              <a:rPr lang="en-GB" sz="2800" b="1" dirty="0" smtClean="0">
                <a:solidFill>
                  <a:srgbClr val="92D050"/>
                </a:solidFill>
              </a:rPr>
              <a:t>amended</a:t>
            </a:r>
            <a:r>
              <a:rPr lang="en-GB" sz="2800" dirty="0" smtClean="0">
                <a:solidFill>
                  <a:srgbClr val="002060"/>
                </a:solidFill>
              </a:rPr>
              <a:t> or </a:t>
            </a:r>
            <a:r>
              <a:rPr lang="en-GB" sz="2800" b="1" dirty="0" smtClean="0">
                <a:solidFill>
                  <a:srgbClr val="92D050"/>
                </a:solidFill>
              </a:rPr>
              <a:t>overwritten</a:t>
            </a:r>
            <a:endParaRPr lang="en-GB" sz="2800" b="1" dirty="0">
              <a:solidFill>
                <a:srgbClr val="92D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2772" y="5117084"/>
            <a:ext cx="8378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2060"/>
                </a:solidFill>
              </a:rPr>
              <a:t>If in doubt suspend the student and seek further information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13297" y="464024"/>
            <a:ext cx="3273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2D050"/>
                </a:solidFill>
              </a:rPr>
              <a:t>Withdrawals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47917" y="1869743"/>
            <a:ext cx="3534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2060"/>
                </a:solidFill>
              </a:rPr>
              <a:t>Any Questions?</a:t>
            </a:r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0436" y="3557179"/>
            <a:ext cx="6182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2060"/>
                </a:solidFill>
              </a:rPr>
              <a:t>Time for the Withdrawal UPK</a:t>
            </a:r>
            <a:endParaRPr lang="en-GB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62669" y="464024"/>
            <a:ext cx="4515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2D050"/>
                </a:solidFill>
              </a:rPr>
              <a:t>Leave of Absence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2013" y="1555845"/>
            <a:ext cx="874821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dirty="0" smtClean="0">
                <a:solidFill>
                  <a:srgbClr val="002060"/>
                </a:solidFill>
              </a:rPr>
              <a:t> </a:t>
            </a:r>
            <a:r>
              <a:rPr lang="en-GB" sz="3600" dirty="0" smtClean="0">
                <a:solidFill>
                  <a:srgbClr val="002060"/>
                </a:solidFill>
              </a:rPr>
              <a:t>Also known as Intermissions</a:t>
            </a:r>
          </a:p>
          <a:p>
            <a:pPr>
              <a:buClr>
                <a:srgbClr val="92D050"/>
              </a:buClr>
            </a:pPr>
            <a:endParaRPr lang="en-GB" sz="16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dirty="0" smtClean="0">
                <a:solidFill>
                  <a:srgbClr val="002060"/>
                </a:solidFill>
              </a:rPr>
              <a:t> Like Withdrawals we combine </a:t>
            </a:r>
            <a:r>
              <a:rPr lang="en-GB" sz="3600" dirty="0" err="1" smtClean="0">
                <a:solidFill>
                  <a:srgbClr val="002060"/>
                </a:solidFill>
              </a:rPr>
              <a:t>Prog</a:t>
            </a:r>
            <a:r>
              <a:rPr lang="en-GB" sz="3600" dirty="0" smtClean="0">
                <a:solidFill>
                  <a:srgbClr val="002060"/>
                </a:solidFill>
              </a:rPr>
              <a:t>/Plan actions with Student Finance</a:t>
            </a:r>
          </a:p>
          <a:p>
            <a:pPr>
              <a:buClr>
                <a:srgbClr val="92D050"/>
              </a:buClr>
            </a:pPr>
            <a:endParaRPr lang="en-GB" sz="16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dirty="0" smtClean="0">
                <a:solidFill>
                  <a:srgbClr val="002060"/>
                </a:solidFill>
              </a:rPr>
              <a:t> Record both a Leave action and date</a:t>
            </a:r>
          </a:p>
          <a:p>
            <a:pPr>
              <a:buClr>
                <a:srgbClr val="92D050"/>
              </a:buClr>
            </a:pPr>
            <a:endParaRPr lang="en-GB" sz="16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dirty="0" smtClean="0">
                <a:solidFill>
                  <a:srgbClr val="002060"/>
                </a:solidFill>
              </a:rPr>
              <a:t> and an Expected Return Date (a future dated row)</a:t>
            </a:r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8972" y="5677469"/>
            <a:ext cx="1160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2060"/>
                </a:solidFill>
              </a:rPr>
              <a:t>TAG</a:t>
            </a:r>
            <a:endParaRPr lang="en-GB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88838" y="398033"/>
            <a:ext cx="5975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2D050"/>
                </a:solidFill>
              </a:rPr>
              <a:t>Suspensions (Finance)</a:t>
            </a:r>
            <a:endParaRPr lang="en-GB" sz="4000" b="1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524" y="1495426"/>
            <a:ext cx="8162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Suspensions </a:t>
            </a:r>
            <a:r>
              <a:rPr lang="en-GB" sz="2000" b="1" dirty="0" smtClean="0">
                <a:solidFill>
                  <a:srgbClr val="FF0000"/>
                </a:solidFill>
              </a:rPr>
              <a:t>do not </a:t>
            </a:r>
            <a:r>
              <a:rPr lang="en-GB" sz="2000" dirty="0" smtClean="0"/>
              <a:t>work like Withdrawals (unfortunately - no automatic calculation)</a:t>
            </a:r>
          </a:p>
          <a:p>
            <a:endParaRPr lang="en-GB" sz="2000" dirty="0" smtClean="0"/>
          </a:p>
          <a:p>
            <a:r>
              <a:rPr lang="en-GB" sz="2000" dirty="0" smtClean="0"/>
              <a:t>Therefore we have to work out the fee and manually raise it in SIS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1" y="3228975"/>
            <a:ext cx="2076450" cy="2585323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Work out the suspension Fee due</a:t>
            </a:r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Override the Tuition Group with NO_FEE_CAL</a:t>
            </a:r>
            <a:endParaRPr lang="en-GB" dirty="0"/>
          </a:p>
        </p:txBody>
      </p:sp>
      <p:sp>
        <p:nvSpPr>
          <p:cNvPr id="12" name="Freeform 11"/>
          <p:cNvSpPr/>
          <p:nvPr/>
        </p:nvSpPr>
        <p:spPr>
          <a:xfrm>
            <a:off x="2222500" y="6047981"/>
            <a:ext cx="296038" cy="149619"/>
          </a:xfrm>
          <a:custGeom>
            <a:avLst/>
            <a:gdLst>
              <a:gd name="connsiteX0" fmla="*/ 34925 w 296038"/>
              <a:gd name="connsiteY0" fmla="*/ 19444 h 149619"/>
              <a:gd name="connsiteX1" fmla="*/ 25400 w 296038"/>
              <a:gd name="connsiteY1" fmla="*/ 48019 h 149619"/>
              <a:gd name="connsiteX2" fmla="*/ 6350 w 296038"/>
              <a:gd name="connsiteY2" fmla="*/ 124219 h 149619"/>
              <a:gd name="connsiteX3" fmla="*/ 25400 w 296038"/>
              <a:gd name="connsiteY3" fmla="*/ 48019 h 149619"/>
              <a:gd name="connsiteX4" fmla="*/ 53975 w 296038"/>
              <a:gd name="connsiteY4" fmla="*/ 28969 h 149619"/>
              <a:gd name="connsiteX5" fmla="*/ 196850 w 296038"/>
              <a:gd name="connsiteY5" fmla="*/ 9919 h 149619"/>
              <a:gd name="connsiteX6" fmla="*/ 282575 w 296038"/>
              <a:gd name="connsiteY6" fmla="*/ 394 h 14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038" h="149619">
                <a:moveTo>
                  <a:pt x="34925" y="19444"/>
                </a:moveTo>
                <a:cubicBezTo>
                  <a:pt x="31750" y="28969"/>
                  <a:pt x="28042" y="38333"/>
                  <a:pt x="25400" y="48019"/>
                </a:cubicBezTo>
                <a:cubicBezTo>
                  <a:pt x="18511" y="73278"/>
                  <a:pt x="0" y="149619"/>
                  <a:pt x="6350" y="124219"/>
                </a:cubicBezTo>
                <a:cubicBezTo>
                  <a:pt x="12700" y="98819"/>
                  <a:pt x="3615" y="62542"/>
                  <a:pt x="25400" y="48019"/>
                </a:cubicBezTo>
                <a:cubicBezTo>
                  <a:pt x="34925" y="41669"/>
                  <a:pt x="43736" y="34089"/>
                  <a:pt x="53975" y="28969"/>
                </a:cubicBezTo>
                <a:cubicBezTo>
                  <a:pt x="93161" y="9376"/>
                  <a:pt x="170250" y="12579"/>
                  <a:pt x="196850" y="9919"/>
                </a:cubicBezTo>
                <a:cubicBezTo>
                  <a:pt x="296038" y="0"/>
                  <a:pt x="244992" y="394"/>
                  <a:pt x="282575" y="39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4" y="2852777"/>
            <a:ext cx="6356871" cy="33448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142874" y="5857875"/>
            <a:ext cx="2305050" cy="238126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2253065" y="5819775"/>
            <a:ext cx="5538385" cy="504825"/>
          </a:xfrm>
          <a:custGeom>
            <a:avLst/>
            <a:gdLst>
              <a:gd name="connsiteX0" fmla="*/ 5538385 w 5538385"/>
              <a:gd name="connsiteY0" fmla="*/ 0 h 504825"/>
              <a:gd name="connsiteX1" fmla="*/ 5500285 w 5538385"/>
              <a:gd name="connsiteY1" fmla="*/ 180975 h 504825"/>
              <a:gd name="connsiteX2" fmla="*/ 5481235 w 5538385"/>
              <a:gd name="connsiteY2" fmla="*/ 209550 h 504825"/>
              <a:gd name="connsiteX3" fmla="*/ 5395510 w 5538385"/>
              <a:gd name="connsiteY3" fmla="*/ 276225 h 504825"/>
              <a:gd name="connsiteX4" fmla="*/ 5357410 w 5538385"/>
              <a:gd name="connsiteY4" fmla="*/ 295275 h 504825"/>
              <a:gd name="connsiteX5" fmla="*/ 5185960 w 5538385"/>
              <a:gd name="connsiteY5" fmla="*/ 352425 h 504825"/>
              <a:gd name="connsiteX6" fmla="*/ 5157385 w 5538385"/>
              <a:gd name="connsiteY6" fmla="*/ 371475 h 504825"/>
              <a:gd name="connsiteX7" fmla="*/ 5004985 w 5538385"/>
              <a:gd name="connsiteY7" fmla="*/ 390525 h 504825"/>
              <a:gd name="connsiteX8" fmla="*/ 4966885 w 5538385"/>
              <a:gd name="connsiteY8" fmla="*/ 400050 h 504825"/>
              <a:gd name="connsiteX9" fmla="*/ 4909735 w 5538385"/>
              <a:gd name="connsiteY9" fmla="*/ 409575 h 504825"/>
              <a:gd name="connsiteX10" fmla="*/ 4814485 w 5538385"/>
              <a:gd name="connsiteY10" fmla="*/ 438150 h 504825"/>
              <a:gd name="connsiteX11" fmla="*/ 4766860 w 5538385"/>
              <a:gd name="connsiteY11" fmla="*/ 447675 h 504825"/>
              <a:gd name="connsiteX12" fmla="*/ 4604935 w 5538385"/>
              <a:gd name="connsiteY12" fmla="*/ 476250 h 504825"/>
              <a:gd name="connsiteX13" fmla="*/ 4271560 w 5538385"/>
              <a:gd name="connsiteY13" fmla="*/ 485775 h 504825"/>
              <a:gd name="connsiteX14" fmla="*/ 4128685 w 5538385"/>
              <a:gd name="connsiteY14" fmla="*/ 495300 h 504825"/>
              <a:gd name="connsiteX15" fmla="*/ 4014385 w 5538385"/>
              <a:gd name="connsiteY15" fmla="*/ 504825 h 504825"/>
              <a:gd name="connsiteX16" fmla="*/ 1214035 w 5538385"/>
              <a:gd name="connsiteY16" fmla="*/ 495300 h 504825"/>
              <a:gd name="connsiteX17" fmla="*/ 1090210 w 5538385"/>
              <a:gd name="connsiteY17" fmla="*/ 485775 h 504825"/>
              <a:gd name="connsiteX18" fmla="*/ 1023535 w 5538385"/>
              <a:gd name="connsiteY18" fmla="*/ 476250 h 504825"/>
              <a:gd name="connsiteX19" fmla="*/ 918760 w 5538385"/>
              <a:gd name="connsiteY19" fmla="*/ 466725 h 504825"/>
              <a:gd name="connsiteX20" fmla="*/ 871135 w 5538385"/>
              <a:gd name="connsiteY20" fmla="*/ 457200 h 504825"/>
              <a:gd name="connsiteX21" fmla="*/ 766360 w 5538385"/>
              <a:gd name="connsiteY21" fmla="*/ 447675 h 504825"/>
              <a:gd name="connsiteX22" fmla="*/ 671110 w 5538385"/>
              <a:gd name="connsiteY22" fmla="*/ 438150 h 504825"/>
              <a:gd name="connsiteX23" fmla="*/ 566335 w 5538385"/>
              <a:gd name="connsiteY23" fmla="*/ 419100 h 504825"/>
              <a:gd name="connsiteX24" fmla="*/ 509185 w 5538385"/>
              <a:gd name="connsiteY24" fmla="*/ 400050 h 504825"/>
              <a:gd name="connsiteX25" fmla="*/ 413935 w 5538385"/>
              <a:gd name="connsiteY25" fmla="*/ 390525 h 504825"/>
              <a:gd name="connsiteX26" fmla="*/ 375835 w 5538385"/>
              <a:gd name="connsiteY26" fmla="*/ 381000 h 504825"/>
              <a:gd name="connsiteX27" fmla="*/ 347260 w 5538385"/>
              <a:gd name="connsiteY27" fmla="*/ 371475 h 504825"/>
              <a:gd name="connsiteX28" fmla="*/ 223435 w 5538385"/>
              <a:gd name="connsiteY28" fmla="*/ 352425 h 504825"/>
              <a:gd name="connsiteX29" fmla="*/ 166285 w 5538385"/>
              <a:gd name="connsiteY29" fmla="*/ 333375 h 504825"/>
              <a:gd name="connsiteX30" fmla="*/ 137710 w 5538385"/>
              <a:gd name="connsiteY30" fmla="*/ 314325 h 504825"/>
              <a:gd name="connsiteX31" fmla="*/ 99610 w 5538385"/>
              <a:gd name="connsiteY31" fmla="*/ 304800 h 504825"/>
              <a:gd name="connsiteX32" fmla="*/ 61510 w 5538385"/>
              <a:gd name="connsiteY32" fmla="*/ 276225 h 504825"/>
              <a:gd name="connsiteX33" fmla="*/ 4360 w 5538385"/>
              <a:gd name="connsiteY33" fmla="*/ 23812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538385" h="504825">
                <a:moveTo>
                  <a:pt x="5538385" y="0"/>
                </a:moveTo>
                <a:cubicBezTo>
                  <a:pt x="5525685" y="60325"/>
                  <a:pt x="5534481" y="129681"/>
                  <a:pt x="5500285" y="180975"/>
                </a:cubicBezTo>
                <a:cubicBezTo>
                  <a:pt x="5493935" y="190500"/>
                  <a:pt x="5488564" y="200756"/>
                  <a:pt x="5481235" y="209550"/>
                </a:cubicBezTo>
                <a:cubicBezTo>
                  <a:pt x="5455861" y="239999"/>
                  <a:pt x="5430911" y="254984"/>
                  <a:pt x="5395510" y="276225"/>
                </a:cubicBezTo>
                <a:cubicBezTo>
                  <a:pt x="5383334" y="283530"/>
                  <a:pt x="5370461" y="289682"/>
                  <a:pt x="5357410" y="295275"/>
                </a:cubicBezTo>
                <a:cubicBezTo>
                  <a:pt x="5256980" y="338316"/>
                  <a:pt x="5280688" y="328743"/>
                  <a:pt x="5185960" y="352425"/>
                </a:cubicBezTo>
                <a:cubicBezTo>
                  <a:pt x="5176435" y="358775"/>
                  <a:pt x="5167907" y="366966"/>
                  <a:pt x="5157385" y="371475"/>
                </a:cubicBezTo>
                <a:cubicBezTo>
                  <a:pt x="5121086" y="387032"/>
                  <a:pt x="5018747" y="389378"/>
                  <a:pt x="5004985" y="390525"/>
                </a:cubicBezTo>
                <a:cubicBezTo>
                  <a:pt x="4992285" y="393700"/>
                  <a:pt x="4979722" y="397483"/>
                  <a:pt x="4966885" y="400050"/>
                </a:cubicBezTo>
                <a:cubicBezTo>
                  <a:pt x="4947947" y="403838"/>
                  <a:pt x="4928471" y="404891"/>
                  <a:pt x="4909735" y="409575"/>
                </a:cubicBezTo>
                <a:cubicBezTo>
                  <a:pt x="4877577" y="417615"/>
                  <a:pt x="4846514" y="429609"/>
                  <a:pt x="4814485" y="438150"/>
                </a:cubicBezTo>
                <a:cubicBezTo>
                  <a:pt x="4798842" y="442321"/>
                  <a:pt x="4782788" y="444779"/>
                  <a:pt x="4766860" y="447675"/>
                </a:cubicBezTo>
                <a:cubicBezTo>
                  <a:pt x="4712935" y="457480"/>
                  <a:pt x="4659722" y="474685"/>
                  <a:pt x="4604935" y="476250"/>
                </a:cubicBezTo>
                <a:lnTo>
                  <a:pt x="4271560" y="485775"/>
                </a:lnTo>
                <a:lnTo>
                  <a:pt x="4128685" y="495300"/>
                </a:lnTo>
                <a:cubicBezTo>
                  <a:pt x="4090557" y="498124"/>
                  <a:pt x="4052617" y="504825"/>
                  <a:pt x="4014385" y="504825"/>
                </a:cubicBezTo>
                <a:lnTo>
                  <a:pt x="1214035" y="495300"/>
                </a:lnTo>
                <a:cubicBezTo>
                  <a:pt x="1172760" y="492125"/>
                  <a:pt x="1131401" y="489894"/>
                  <a:pt x="1090210" y="485775"/>
                </a:cubicBezTo>
                <a:cubicBezTo>
                  <a:pt x="1067871" y="483541"/>
                  <a:pt x="1045848" y="478729"/>
                  <a:pt x="1023535" y="476250"/>
                </a:cubicBezTo>
                <a:cubicBezTo>
                  <a:pt x="988680" y="472377"/>
                  <a:pt x="953685" y="469900"/>
                  <a:pt x="918760" y="466725"/>
                </a:cubicBezTo>
                <a:cubicBezTo>
                  <a:pt x="902885" y="463550"/>
                  <a:pt x="887199" y="459208"/>
                  <a:pt x="871135" y="457200"/>
                </a:cubicBezTo>
                <a:cubicBezTo>
                  <a:pt x="836337" y="452850"/>
                  <a:pt x="801271" y="451000"/>
                  <a:pt x="766360" y="447675"/>
                </a:cubicBezTo>
                <a:lnTo>
                  <a:pt x="671110" y="438150"/>
                </a:lnTo>
                <a:cubicBezTo>
                  <a:pt x="592904" y="412081"/>
                  <a:pt x="717120" y="451411"/>
                  <a:pt x="566335" y="419100"/>
                </a:cubicBezTo>
                <a:cubicBezTo>
                  <a:pt x="546700" y="414893"/>
                  <a:pt x="529166" y="402048"/>
                  <a:pt x="509185" y="400050"/>
                </a:cubicBezTo>
                <a:lnTo>
                  <a:pt x="413935" y="390525"/>
                </a:lnTo>
                <a:cubicBezTo>
                  <a:pt x="401235" y="387350"/>
                  <a:pt x="388422" y="384596"/>
                  <a:pt x="375835" y="381000"/>
                </a:cubicBezTo>
                <a:cubicBezTo>
                  <a:pt x="366181" y="378242"/>
                  <a:pt x="357138" y="373271"/>
                  <a:pt x="347260" y="371475"/>
                </a:cubicBezTo>
                <a:cubicBezTo>
                  <a:pt x="289322" y="360941"/>
                  <a:pt x="274451" y="366338"/>
                  <a:pt x="223435" y="352425"/>
                </a:cubicBezTo>
                <a:cubicBezTo>
                  <a:pt x="204062" y="347141"/>
                  <a:pt x="182993" y="344514"/>
                  <a:pt x="166285" y="333375"/>
                </a:cubicBezTo>
                <a:cubicBezTo>
                  <a:pt x="156760" y="327025"/>
                  <a:pt x="148232" y="318834"/>
                  <a:pt x="137710" y="314325"/>
                </a:cubicBezTo>
                <a:cubicBezTo>
                  <a:pt x="125678" y="309168"/>
                  <a:pt x="112310" y="307975"/>
                  <a:pt x="99610" y="304800"/>
                </a:cubicBezTo>
                <a:cubicBezTo>
                  <a:pt x="86910" y="295275"/>
                  <a:pt x="74972" y="284639"/>
                  <a:pt x="61510" y="276225"/>
                </a:cubicBezTo>
                <a:cubicBezTo>
                  <a:pt x="0" y="237782"/>
                  <a:pt x="43176" y="276941"/>
                  <a:pt x="4360" y="238125"/>
                </a:cubicBezTo>
              </a:path>
            </a:pathLst>
          </a:cu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2219325" y="6055015"/>
            <a:ext cx="333375" cy="269585"/>
          </a:xfrm>
          <a:custGeom>
            <a:avLst/>
            <a:gdLst>
              <a:gd name="connsiteX0" fmla="*/ 0 w 333375"/>
              <a:gd name="connsiteY0" fmla="*/ 40985 h 40985"/>
              <a:gd name="connsiteX1" fmla="*/ 19050 w 333375"/>
              <a:gd name="connsiteY1" fmla="*/ 12410 h 40985"/>
              <a:gd name="connsiteX2" fmla="*/ 47625 w 333375"/>
              <a:gd name="connsiteY2" fmla="*/ 2885 h 40985"/>
              <a:gd name="connsiteX3" fmla="*/ 333375 w 333375"/>
              <a:gd name="connsiteY3" fmla="*/ 2885 h 4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75" h="40985">
                <a:moveTo>
                  <a:pt x="0" y="40985"/>
                </a:moveTo>
                <a:cubicBezTo>
                  <a:pt x="6350" y="31460"/>
                  <a:pt x="10111" y="19561"/>
                  <a:pt x="19050" y="12410"/>
                </a:cubicBezTo>
                <a:cubicBezTo>
                  <a:pt x="26890" y="6138"/>
                  <a:pt x="37589" y="3189"/>
                  <a:pt x="47625" y="2885"/>
                </a:cubicBezTo>
                <a:cubicBezTo>
                  <a:pt x="142831" y="0"/>
                  <a:pt x="238125" y="2885"/>
                  <a:pt x="333375" y="288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4238" y="5860660"/>
            <a:ext cx="1252537" cy="33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87346" y="398033"/>
            <a:ext cx="5914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2D050"/>
                </a:solidFill>
              </a:rPr>
              <a:t>Suspensions (Finance)</a:t>
            </a:r>
            <a:endParaRPr lang="en-GB" sz="4000" b="1" dirty="0">
              <a:solidFill>
                <a:srgbClr val="92D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" y="1428750"/>
            <a:ext cx="9029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Bradley Hand ITC" pitchFamily="66" charset="0"/>
              </a:rPr>
              <a:t>Main Menu &gt; Student Financials &gt; Charges &amp; Payments &gt; Post Student Transaction</a:t>
            </a:r>
            <a:endParaRPr lang="en-GB" sz="2000" b="1" dirty="0">
              <a:latin typeface="Bradley Hand ITC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470011"/>
            <a:ext cx="3981450" cy="3731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3133727" y="4229100"/>
            <a:ext cx="197167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2486025" y="4533899"/>
            <a:ext cx="261937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2990851" y="4857749"/>
            <a:ext cx="2114551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05402" y="3979903"/>
            <a:ext cx="185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Student No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1" y="4349235"/>
            <a:ext cx="3467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Choose TUT (Tuition)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05401" y="4718567"/>
            <a:ext cx="2693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Choose 100000000000 Suspension Fee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154" y="1438276"/>
            <a:ext cx="6566422" cy="48276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96528" y="398033"/>
            <a:ext cx="5873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2D050"/>
                </a:solidFill>
              </a:rPr>
              <a:t>Suspensions (Finance)</a:t>
            </a:r>
            <a:endParaRPr lang="en-GB" sz="4000" b="1" dirty="0">
              <a:solidFill>
                <a:srgbClr val="92D05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3176587" y="3767138"/>
            <a:ext cx="495300" cy="466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29302" y="464024"/>
            <a:ext cx="4749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2D050"/>
                </a:solidFill>
              </a:rPr>
              <a:t>Leave of Absence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47917" y="1869743"/>
            <a:ext cx="3534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2060"/>
                </a:solidFill>
              </a:rPr>
              <a:t>Any Questions?</a:t>
            </a:r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7917" y="3557179"/>
            <a:ext cx="3794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2060"/>
                </a:solidFill>
              </a:rPr>
              <a:t>Let’s crack on.</a:t>
            </a:r>
            <a:endParaRPr lang="en-GB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9308" y="464024"/>
            <a:ext cx="7710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2D050"/>
                </a:solidFill>
              </a:rPr>
              <a:t>Return from Leave of Absence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1821" y="1678675"/>
            <a:ext cx="71104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dirty="0" smtClean="0">
                <a:solidFill>
                  <a:srgbClr val="002060"/>
                </a:solidFill>
              </a:rPr>
              <a:t> Another Stack/Finance combo</a:t>
            </a:r>
          </a:p>
          <a:p>
            <a:endParaRPr lang="en-GB" sz="36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dirty="0" smtClean="0">
                <a:solidFill>
                  <a:srgbClr val="002060"/>
                </a:solidFill>
              </a:rPr>
              <a:t> Record the action and the date the student actually physically returns to study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endParaRPr lang="en-GB" sz="36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dirty="0" smtClean="0">
                <a:solidFill>
                  <a:srgbClr val="002060"/>
                </a:solidFill>
              </a:rPr>
              <a:t> and crucially...</a:t>
            </a:r>
            <a:endParaRPr lang="en-GB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9308" y="464024"/>
            <a:ext cx="7710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2D050"/>
                </a:solidFill>
              </a:rPr>
              <a:t>Return from Leave of Absence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2263" y="1678675"/>
            <a:ext cx="81204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</a:pPr>
            <a:r>
              <a:rPr lang="en-GB" sz="3600" dirty="0" smtClean="0">
                <a:solidFill>
                  <a:srgbClr val="002060"/>
                </a:solidFill>
              </a:rPr>
              <a:t>The student needs to:</a:t>
            </a:r>
          </a:p>
          <a:p>
            <a:pPr>
              <a:buClr>
                <a:srgbClr val="92D050"/>
              </a:buClr>
            </a:pPr>
            <a:endParaRPr lang="en-GB" sz="12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dirty="0" smtClean="0">
                <a:solidFill>
                  <a:srgbClr val="002060"/>
                </a:solidFill>
              </a:rPr>
              <a:t> Complete the Student Registration Form</a:t>
            </a:r>
          </a:p>
          <a:p>
            <a:pPr>
              <a:buClr>
                <a:srgbClr val="92D050"/>
              </a:buClr>
            </a:pPr>
            <a:endParaRPr lang="en-GB" sz="12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dirty="0" smtClean="0">
                <a:solidFill>
                  <a:srgbClr val="002060"/>
                </a:solidFill>
              </a:rPr>
              <a:t> Be enrolled on to their Core classes and select/ enrol on their Options</a:t>
            </a:r>
          </a:p>
          <a:p>
            <a:pPr>
              <a:buClr>
                <a:srgbClr val="92D050"/>
              </a:buClr>
            </a:pPr>
            <a:endParaRPr lang="en-GB" sz="12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dirty="0" smtClean="0">
                <a:solidFill>
                  <a:srgbClr val="002060"/>
                </a:solidFill>
              </a:rPr>
              <a:t>This generates the Fee.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92621" y="5677469"/>
            <a:ext cx="1160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2060"/>
                </a:solidFill>
              </a:rPr>
              <a:t>TAG</a:t>
            </a:r>
            <a:endParaRPr lang="en-GB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62158" y="398033"/>
            <a:ext cx="6016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2D050"/>
                </a:solidFill>
              </a:rPr>
              <a:t>Resumptions (Finance)</a:t>
            </a:r>
            <a:endParaRPr lang="en-GB" sz="4000" b="1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524" y="1264593"/>
            <a:ext cx="816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When a student resumes study:</a:t>
            </a:r>
            <a:endParaRPr lang="en-GB" sz="2400" b="1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4" y="2565779"/>
            <a:ext cx="8162925" cy="367309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882128" y="1895536"/>
            <a:ext cx="472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New Fee is generated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200400" y="4981575"/>
            <a:ext cx="876300" cy="542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62050" y="5524500"/>
            <a:ext cx="3286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Subtract this fee from </a:t>
            </a:r>
            <a:r>
              <a:rPr lang="en-GB" b="1" dirty="0" smtClean="0"/>
              <a:t>new</a:t>
            </a:r>
            <a:r>
              <a:rPr lang="en-GB" dirty="0" smtClean="0"/>
              <a:t> fee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1162050" y="5524500"/>
            <a:ext cx="3286125" cy="369332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127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501635" y="507264"/>
            <a:ext cx="20313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Plans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3" y="1430594"/>
            <a:ext cx="83296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Plans are both…</a:t>
            </a:r>
          </a:p>
          <a:p>
            <a:pPr lvl="1"/>
            <a:endParaRPr lang="en-GB" sz="1200" dirty="0" smtClean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Award Aims e.g.</a:t>
            </a:r>
          </a:p>
          <a:p>
            <a:pPr lvl="2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800" b="1" dirty="0" smtClean="0">
                <a:solidFill>
                  <a:srgbClr val="002060"/>
                </a:solidFill>
              </a:rPr>
              <a:t> </a:t>
            </a:r>
            <a:r>
              <a:rPr lang="en-GB" sz="2400" b="1" dirty="0" smtClean="0">
                <a:solidFill>
                  <a:srgbClr val="92D050"/>
                </a:solidFill>
              </a:rPr>
              <a:t>BA (</a:t>
            </a:r>
            <a:r>
              <a:rPr lang="en-GB" sz="2400" b="1" dirty="0" err="1" smtClean="0">
                <a:solidFill>
                  <a:srgbClr val="92D050"/>
                </a:solidFill>
              </a:rPr>
              <a:t>Hons</a:t>
            </a:r>
            <a:r>
              <a:rPr lang="en-GB" sz="2400" b="1" dirty="0" smtClean="0">
                <a:solidFill>
                  <a:srgbClr val="92D050"/>
                </a:solidFill>
              </a:rPr>
              <a:t>)</a:t>
            </a:r>
          </a:p>
          <a:p>
            <a:pPr lvl="2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400" b="1" dirty="0" smtClean="0">
                <a:solidFill>
                  <a:srgbClr val="92D050"/>
                </a:solidFill>
              </a:rPr>
              <a:t> BA</a:t>
            </a:r>
          </a:p>
          <a:p>
            <a:pPr lvl="2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400" b="1" dirty="0" smtClean="0">
                <a:solidFill>
                  <a:srgbClr val="92D050"/>
                </a:solidFill>
              </a:rPr>
              <a:t> </a:t>
            </a:r>
            <a:r>
              <a:rPr lang="en-GB" sz="2400" b="1" dirty="0" err="1" smtClean="0">
                <a:solidFill>
                  <a:srgbClr val="92D050"/>
                </a:solidFill>
              </a:rPr>
              <a:t>DipHE</a:t>
            </a:r>
            <a:endParaRPr lang="en-GB" sz="2400" b="1" dirty="0" smtClean="0">
              <a:solidFill>
                <a:srgbClr val="92D050"/>
              </a:solidFill>
            </a:endParaRPr>
          </a:p>
          <a:p>
            <a:pPr lvl="2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400" b="1" dirty="0" smtClean="0">
                <a:solidFill>
                  <a:srgbClr val="92D050"/>
                </a:solidFill>
              </a:rPr>
              <a:t> </a:t>
            </a:r>
            <a:r>
              <a:rPr lang="en-GB" sz="2400" b="1" dirty="0" err="1" smtClean="0">
                <a:solidFill>
                  <a:srgbClr val="92D050"/>
                </a:solidFill>
              </a:rPr>
              <a:t>CertHE</a:t>
            </a:r>
            <a:endParaRPr lang="en-GB" sz="2400" b="1" dirty="0" smtClean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002060"/>
                </a:solidFill>
              </a:rPr>
              <a:t>  </a:t>
            </a:r>
            <a:r>
              <a:rPr lang="en-GB" sz="2800" dirty="0" smtClean="0">
                <a:solidFill>
                  <a:srgbClr val="002060"/>
                </a:solidFill>
              </a:rPr>
              <a:t>Route ways or </a:t>
            </a:r>
            <a:r>
              <a:rPr lang="en-GB" sz="2800" dirty="0" err="1" smtClean="0">
                <a:solidFill>
                  <a:srgbClr val="002060"/>
                </a:solidFill>
              </a:rPr>
              <a:t>Specialisms</a:t>
            </a:r>
            <a:endParaRPr lang="en-GB" sz="2800" dirty="0" smtClean="0">
              <a:solidFill>
                <a:srgbClr val="002060"/>
              </a:solidFill>
            </a:endParaRPr>
          </a:p>
          <a:p>
            <a:pPr lvl="2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400" b="1" dirty="0" smtClean="0">
                <a:solidFill>
                  <a:srgbClr val="92D050"/>
                </a:solidFill>
              </a:rPr>
              <a:t>Adult Nursing</a:t>
            </a:r>
          </a:p>
          <a:p>
            <a:pPr lvl="2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400" b="1" dirty="0" smtClean="0">
                <a:solidFill>
                  <a:srgbClr val="92D050"/>
                </a:solidFill>
              </a:rPr>
              <a:t> Mental Health Nursing</a:t>
            </a:r>
          </a:p>
          <a:p>
            <a:pPr lvl="2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2400" b="1" dirty="0" smtClean="0">
                <a:solidFill>
                  <a:srgbClr val="92D050"/>
                </a:solidFill>
              </a:rPr>
              <a:t> Child Nursing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82128" y="398033"/>
            <a:ext cx="6917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2D050"/>
                </a:solidFill>
              </a:rPr>
              <a:t>Resumptions (Finance)</a:t>
            </a:r>
            <a:endParaRPr lang="en-GB" sz="4000" b="1" dirty="0">
              <a:solidFill>
                <a:srgbClr val="92D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549" y="1362075"/>
            <a:ext cx="85439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Bradley Hand ITC" pitchFamily="66" charset="0"/>
              </a:rPr>
              <a:t>Main Menu &gt; Student Financials &gt; Charges &amp; Payments &gt; Post Student Transaction</a:t>
            </a:r>
            <a:endParaRPr lang="en-GB" sz="2000" b="1" dirty="0">
              <a:latin typeface="Bradley Hand ITC" pitchFamily="66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4" y="2324099"/>
            <a:ext cx="4057651" cy="3438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0800000">
            <a:off x="3176588" y="3892549"/>
            <a:ext cx="1490662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2619377" y="4049715"/>
            <a:ext cx="2171699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3176589" y="4365619"/>
            <a:ext cx="1271587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91076" y="3619500"/>
            <a:ext cx="241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Enter Student No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667250" y="3956566"/>
            <a:ext cx="3132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r>
              <a:rPr lang="en-GB" b="1" dirty="0" smtClean="0"/>
              <a:t>Choose TUT (Tuition)</a:t>
            </a:r>
            <a:endParaRPr lang="en-GB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171950" y="4325898"/>
            <a:ext cx="4581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</a:t>
            </a:r>
            <a:r>
              <a:rPr lang="en-GB" b="1" dirty="0" smtClean="0"/>
              <a:t>Choose 700000000006 Suspension</a:t>
            </a:r>
          </a:p>
          <a:p>
            <a:r>
              <a:rPr lang="en-GB" b="1" dirty="0" smtClean="0"/>
              <a:t>        credit 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82128" y="398033"/>
            <a:ext cx="6917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2D050"/>
                </a:solidFill>
              </a:rPr>
              <a:t>Resumptions (Finance)</a:t>
            </a:r>
            <a:endParaRPr lang="en-GB" sz="4000" b="1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9" y="5162550"/>
            <a:ext cx="816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" y="1352550"/>
            <a:ext cx="6219827" cy="3143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8598" y="4500831"/>
            <a:ext cx="8610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Times New Roman" pitchFamily="18" charset="0"/>
              </a:rPr>
              <a:t>In 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Times New Roman" pitchFamily="18" charset="0"/>
              </a:rPr>
              <a:t>Amount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Times New Roman" pitchFamily="18" charset="0"/>
              </a:rPr>
              <a:t> enter the amount to be credited from this year’s tuition fee (1677.33)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Times New Roman" pitchFamily="18" charset="0"/>
              </a:rPr>
              <a:t>In 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Times New Roman" pitchFamily="18" charset="0"/>
              </a:rPr>
              <a:t>Term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Times New Roman" pitchFamily="18" charset="0"/>
              </a:rPr>
              <a:t> enter the current term (the year the student has ‘returned’)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Times New Roman" pitchFamily="18" charset="0"/>
              </a:rPr>
              <a:t>Enter the 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Times New Roman" pitchFamily="18" charset="0"/>
              </a:rPr>
              <a:t>Due Date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Times New Roman" pitchFamily="18" charset="0"/>
              </a:rPr>
              <a:t> as today’s date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defTabSz="914400" eaLnBrk="0" hangingPunct="0">
              <a:buFontTx/>
              <a:buChar char="•"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Times New Roman" pitchFamily="18" charset="0"/>
              </a:rPr>
              <a:t>Click on the </a:t>
            </a:r>
            <a:r>
              <a:rPr kumimoji="0" lang="en-GB" sz="1600" b="1" i="0" u="sng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Arial" pitchFamily="34" charset="0"/>
                <a:ea typeface="SimSun" pitchFamily="2" charset="-122"/>
                <a:cs typeface="Times New Roman" pitchFamily="18" charset="0"/>
              </a:rPr>
              <a:t>Payment Details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Times New Roman" pitchFamily="18" charset="0"/>
              </a:rPr>
              <a:t> link, </a:t>
            </a:r>
            <a:r>
              <a:rPr lang="en-GB" sz="1600" dirty="0" smtClean="0"/>
              <a:t>in the </a:t>
            </a:r>
            <a:r>
              <a:rPr lang="en-GB" sz="1600" dirty="0" err="1" smtClean="0"/>
              <a:t>acad</a:t>
            </a:r>
            <a:r>
              <a:rPr lang="en-GB" sz="1600" dirty="0" smtClean="0"/>
              <a:t> car/</a:t>
            </a:r>
            <a:r>
              <a:rPr lang="en-GB" sz="1600" dirty="0" err="1" smtClean="0"/>
              <a:t>prog</a:t>
            </a:r>
            <a:r>
              <a:rPr lang="en-GB" sz="1600" dirty="0" smtClean="0"/>
              <a:t> field select the correct program to credit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29302" y="464024"/>
            <a:ext cx="4749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2D050"/>
                </a:solidFill>
              </a:rPr>
              <a:t>Leave of Absence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47917" y="1869743"/>
            <a:ext cx="3534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2060"/>
                </a:solidFill>
              </a:rPr>
              <a:t>Any Questions?</a:t>
            </a:r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0779" y="3557179"/>
            <a:ext cx="5786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2060"/>
                </a:solidFill>
              </a:rPr>
              <a:t>Let’s try the last 2 UPKs</a:t>
            </a:r>
            <a:endParaRPr lang="en-GB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06401" y="671370"/>
            <a:ext cx="7536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200" b="1" dirty="0">
              <a:solidFill>
                <a:srgbClr val="92D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7714" y="486697"/>
            <a:ext cx="7024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Student Information System</a:t>
            </a:r>
            <a:endParaRPr lang="en-GB" sz="3600" b="1" dirty="0" smtClean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54" y="1741714"/>
            <a:ext cx="7356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Clr>
                <a:srgbClr val="92D050"/>
              </a:buClr>
            </a:pPr>
            <a:r>
              <a:rPr lang="en-GB" sz="4000" b="1" dirty="0" smtClean="0">
                <a:solidFill>
                  <a:srgbClr val="002060"/>
                </a:solidFill>
              </a:rPr>
              <a:t>Today you have found out…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401" y="2721429"/>
            <a:ext cx="835546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800" dirty="0" smtClean="0">
                <a:solidFill>
                  <a:srgbClr val="002060"/>
                </a:solidFill>
              </a:rPr>
              <a:t>How to action a Programme Change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How to add a Data row 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How to process a Withdrawal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How to process a Withdrawal when a student is active on two programmes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How to process a Leave of Absence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How to process a Return from Leave of Absence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endParaRPr lang="en-GB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10735" y="507264"/>
            <a:ext cx="71481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Programmes &amp; Plans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13235" y="2512214"/>
            <a:ext cx="1985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Programme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65635" y="3560419"/>
            <a:ext cx="1985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Plans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5085998"/>
            <a:ext cx="6326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The Programme is the umbrella that holds the Plans together.</a:t>
            </a: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061369" y="3098754"/>
            <a:ext cx="1613045" cy="4616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1643063" y="1985963"/>
            <a:ext cx="4772025" cy="98791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3297960" y="2219826"/>
            <a:ext cx="1753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Nursing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87419" y="3098754"/>
            <a:ext cx="1801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BA (</a:t>
            </a:r>
            <a:r>
              <a:rPr lang="en-GB" sz="2400" b="1" dirty="0" err="1" smtClean="0"/>
              <a:t>Hons</a:t>
            </a:r>
            <a:r>
              <a:rPr lang="en-GB" sz="2400" b="1" dirty="0" smtClean="0"/>
              <a:t>)</a:t>
            </a:r>
            <a:endParaRPr lang="en-GB" sz="24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3888510" y="3098754"/>
            <a:ext cx="646546" cy="4616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888510" y="3098754"/>
            <a:ext cx="646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BA</a:t>
            </a:r>
            <a:endParaRPr lang="en-GB" sz="24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4839857" y="3098754"/>
            <a:ext cx="1020618" cy="4616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4839856" y="3098754"/>
            <a:ext cx="1020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Child</a:t>
            </a:r>
            <a:endParaRPr lang="en-GB" sz="24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2787651" y="3758985"/>
            <a:ext cx="1020618" cy="4616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787651" y="3791252"/>
            <a:ext cx="1020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Adult</a:t>
            </a:r>
            <a:endParaRPr lang="en-GB" sz="24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4395934" y="3748683"/>
            <a:ext cx="1137082" cy="4513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4395934" y="3748683"/>
            <a:ext cx="1311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/>
              <a:t>CertHE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0" grpId="0" animBg="1"/>
      <p:bldP spid="14" grpId="0"/>
      <p:bldP spid="16" grpId="0"/>
      <p:bldP spid="17" grpId="0"/>
      <p:bldP spid="1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309001" y="507264"/>
            <a:ext cx="44165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Programmes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3633" y="2228850"/>
            <a:ext cx="4271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2060"/>
                </a:solidFill>
              </a:rPr>
              <a:t>Any Questions?</a:t>
            </a:r>
            <a:endParaRPr lang="en-GB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507264"/>
            <a:ext cx="79009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Programmes, Plans &amp; Students</a:t>
            </a:r>
            <a:endParaRPr lang="en-GB" sz="3600" b="1" dirty="0" smtClean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99" y="1557338"/>
            <a:ext cx="82724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2060"/>
                </a:solidFill>
              </a:rPr>
              <a:t>We have explored how SIS is built</a:t>
            </a:r>
          </a:p>
          <a:p>
            <a:endParaRPr lang="en-GB" sz="3600" dirty="0" smtClean="0">
              <a:solidFill>
                <a:srgbClr val="002060"/>
              </a:solidFill>
            </a:endParaRPr>
          </a:p>
          <a:p>
            <a:r>
              <a:rPr lang="en-GB" sz="3600" dirty="0" smtClean="0">
                <a:solidFill>
                  <a:srgbClr val="002060"/>
                </a:solidFill>
              </a:rPr>
              <a:t>But now we need to understand the Student Records themselves and how we interact with them </a:t>
            </a:r>
          </a:p>
          <a:p>
            <a:endParaRPr lang="en-GB" sz="3600" dirty="0" smtClean="0">
              <a:solidFill>
                <a:srgbClr val="002060"/>
              </a:solidFill>
            </a:endParaRPr>
          </a:p>
          <a:p>
            <a:r>
              <a:rPr lang="en-GB" sz="3600" dirty="0" smtClean="0">
                <a:solidFill>
                  <a:srgbClr val="002060"/>
                </a:solidFill>
              </a:rPr>
              <a:t>And this is where the </a:t>
            </a:r>
            <a:r>
              <a:rPr lang="en-GB" sz="3600" i="1" dirty="0" smtClean="0">
                <a:solidFill>
                  <a:schemeClr val="accent6">
                    <a:lumMod val="75000"/>
                  </a:schemeClr>
                </a:solidFill>
              </a:rPr>
              <a:t>‘Mystery of the Programme/Plan Stack’ </a:t>
            </a:r>
            <a:r>
              <a:rPr lang="en-GB" sz="3600" dirty="0" smtClean="0">
                <a:solidFill>
                  <a:srgbClr val="002060"/>
                </a:solidFill>
              </a:rPr>
              <a:t>comes in...</a:t>
            </a:r>
            <a:endParaRPr lang="en-GB" sz="3600" dirty="0">
              <a:solidFill>
                <a:srgbClr val="00206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65609" y="5627277"/>
            <a:ext cx="1365609" cy="90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486 0.00162 L 1.00087 0.00162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18836" y="585788"/>
            <a:ext cx="72378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Programme/Plan Stacks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286326" y="1617759"/>
            <a:ext cx="8474363" cy="4049486"/>
            <a:chOff x="1015999" y="1847273"/>
            <a:chExt cx="9166143" cy="3537527"/>
          </a:xfrm>
        </p:grpSpPr>
        <p:sp>
          <p:nvSpPr>
            <p:cNvPr id="5" name="Rounded Rectangle 4"/>
            <p:cNvSpPr/>
            <p:nvPr/>
          </p:nvSpPr>
          <p:spPr>
            <a:xfrm>
              <a:off x="1016000" y="1847273"/>
              <a:ext cx="4405745" cy="61883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/>
                <a:t>Career </a:t>
              </a:r>
              <a:r>
                <a:rPr lang="en-GB" sz="2400" b="1" dirty="0" err="1" smtClean="0"/>
                <a:t>Nbr</a:t>
              </a:r>
              <a:r>
                <a:rPr lang="en-GB" sz="2400" b="1" dirty="0" smtClean="0"/>
                <a:t> 0</a:t>
              </a:r>
              <a:endParaRPr lang="en-GB" sz="2400" b="1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016000" y="3048000"/>
              <a:ext cx="2059709" cy="85898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/>
                <a:t>Plan </a:t>
              </a:r>
            </a:p>
            <a:p>
              <a:pPr algn="ctr"/>
              <a:r>
                <a:rPr lang="en-GB" sz="1400" dirty="0" smtClean="0"/>
                <a:t>(Award Aim or </a:t>
              </a:r>
              <a:r>
                <a:rPr lang="en-GB" sz="1400" dirty="0" err="1" smtClean="0"/>
                <a:t>Routeway</a:t>
              </a:r>
              <a:r>
                <a:rPr lang="en-GB" sz="1400" dirty="0" smtClean="0"/>
                <a:t>)</a:t>
              </a:r>
              <a:endParaRPr lang="en-GB" sz="14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016000" y="2466109"/>
              <a:ext cx="2059709" cy="58189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/>
                <a:t>Programme</a:t>
              </a:r>
              <a:endParaRPr lang="en-GB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15999" y="3906982"/>
              <a:ext cx="9166143" cy="406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/>
                <a:t>Term Activation</a:t>
              </a:r>
              <a:endParaRPr lang="en-GB" sz="24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362036" y="3048000"/>
              <a:ext cx="2059709" cy="85898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/>
                <a:t>Plan </a:t>
              </a:r>
            </a:p>
            <a:p>
              <a:pPr algn="ctr"/>
              <a:r>
                <a:rPr lang="en-GB" sz="1400" dirty="0" smtClean="0"/>
                <a:t>(Award Aim or </a:t>
              </a:r>
              <a:r>
                <a:rPr lang="en-GB" sz="1400" dirty="0" err="1" smtClean="0"/>
                <a:t>Routeway</a:t>
              </a:r>
              <a:r>
                <a:rPr lang="en-GB" sz="1400" dirty="0" smtClean="0"/>
                <a:t>)</a:t>
              </a:r>
              <a:endParaRPr lang="en-GB" sz="14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362036" y="2466109"/>
              <a:ext cx="2059709" cy="58189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/>
                <a:t>Programme</a:t>
              </a:r>
              <a:endParaRPr lang="en-GB" sz="2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16000" y="4313382"/>
              <a:ext cx="9166142" cy="406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>
                  <a:solidFill>
                    <a:sysClr val="windowText" lastClr="000000"/>
                  </a:solidFill>
                </a:rPr>
                <a:t>Level</a:t>
              </a:r>
              <a:endParaRPr lang="en-GB" sz="2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16000" y="4719781"/>
              <a:ext cx="1938128" cy="33250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solidFill>
                    <a:sysClr val="windowText" lastClr="000000"/>
                  </a:solidFill>
                </a:rPr>
                <a:t>Modules</a:t>
              </a:r>
              <a:endParaRPr lang="en-GB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16000" y="5052290"/>
              <a:ext cx="9166142" cy="33251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solidFill>
                    <a:sysClr val="windowText" lastClr="000000"/>
                  </a:solidFill>
                </a:rPr>
                <a:t>Fees</a:t>
              </a:r>
              <a:endParaRPr lang="en-GB" sz="16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4772660" y="1617759"/>
            <a:ext cx="3988030" cy="70839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Career </a:t>
            </a:r>
            <a:r>
              <a:rPr lang="en-GB" sz="2400" b="1" dirty="0" err="1" smtClean="0"/>
              <a:t>Nbr</a:t>
            </a:r>
            <a:r>
              <a:rPr lang="en-GB" sz="2400" b="1" dirty="0" smtClean="0"/>
              <a:t> 1</a:t>
            </a:r>
            <a:endParaRPr lang="en-GB" sz="24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772660" y="2992258"/>
            <a:ext cx="1864425" cy="9832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Plan </a:t>
            </a:r>
          </a:p>
          <a:p>
            <a:pPr algn="ctr"/>
            <a:r>
              <a:rPr lang="en-GB" sz="1400" dirty="0" smtClean="0"/>
              <a:t>(Award Aim or </a:t>
            </a:r>
            <a:r>
              <a:rPr lang="en-GB" sz="1400" dirty="0" err="1" smtClean="0"/>
              <a:t>Routeway</a:t>
            </a:r>
            <a:r>
              <a:rPr lang="en-GB" sz="1400" dirty="0" smtClean="0"/>
              <a:t>)</a:t>
            </a:r>
            <a:endParaRPr lang="en-GB" sz="1400" dirty="0"/>
          </a:p>
        </p:txBody>
      </p:sp>
      <p:sp>
        <p:nvSpPr>
          <p:cNvPr id="24" name="Rounded Rectangle 23"/>
          <p:cNvSpPr/>
          <p:nvPr/>
        </p:nvSpPr>
        <p:spPr>
          <a:xfrm>
            <a:off x="4772660" y="2326154"/>
            <a:ext cx="1864425" cy="6661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Programme</a:t>
            </a:r>
            <a:endParaRPr lang="en-GB" sz="2400" dirty="0"/>
          </a:p>
        </p:txBody>
      </p:sp>
      <p:sp>
        <p:nvSpPr>
          <p:cNvPr id="26" name="Rounded Rectangle 25"/>
          <p:cNvSpPr/>
          <p:nvPr/>
        </p:nvSpPr>
        <p:spPr>
          <a:xfrm>
            <a:off x="6896265" y="2992258"/>
            <a:ext cx="1864425" cy="9832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Plan </a:t>
            </a:r>
          </a:p>
          <a:p>
            <a:pPr algn="ctr"/>
            <a:r>
              <a:rPr lang="en-GB" sz="1400" dirty="0" smtClean="0"/>
              <a:t>(Award Aim or </a:t>
            </a:r>
            <a:r>
              <a:rPr lang="en-GB" sz="1400" dirty="0" err="1" smtClean="0"/>
              <a:t>Routeway</a:t>
            </a:r>
            <a:r>
              <a:rPr lang="en-GB" sz="1400" dirty="0" smtClean="0"/>
              <a:t>)</a:t>
            </a:r>
            <a:endParaRPr lang="en-GB" sz="1400" dirty="0"/>
          </a:p>
        </p:txBody>
      </p:sp>
      <p:sp>
        <p:nvSpPr>
          <p:cNvPr id="27" name="Rounded Rectangle 26"/>
          <p:cNvSpPr/>
          <p:nvPr/>
        </p:nvSpPr>
        <p:spPr>
          <a:xfrm>
            <a:off x="6896265" y="2326154"/>
            <a:ext cx="1864425" cy="6661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Programme</a:t>
            </a:r>
            <a:endParaRPr lang="en-GB" sz="2400" dirty="0"/>
          </a:p>
        </p:txBody>
      </p:sp>
      <p:sp>
        <p:nvSpPr>
          <p:cNvPr id="31" name="Rectangle 30"/>
          <p:cNvSpPr/>
          <p:nvPr/>
        </p:nvSpPr>
        <p:spPr>
          <a:xfrm>
            <a:off x="2455305" y="4905984"/>
            <a:ext cx="1791855" cy="3806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ysClr val="windowText" lastClr="000000"/>
                </a:solidFill>
              </a:rPr>
              <a:t>Modules</a:t>
            </a:r>
            <a:endParaRPr lang="en-GB" sz="1600" dirty="0">
              <a:solidFill>
                <a:sysClr val="windowText" lastClr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45230" y="4905983"/>
            <a:ext cx="1791855" cy="3806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ysClr val="windowText" lastClr="000000"/>
                </a:solidFill>
              </a:rPr>
              <a:t>Modules</a:t>
            </a:r>
            <a:endParaRPr lang="en-GB" sz="1600" dirty="0">
              <a:solidFill>
                <a:sysClr val="windowText" lastClr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60787" y="4905984"/>
            <a:ext cx="1791855" cy="3806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ysClr val="windowText" lastClr="000000"/>
                </a:solidFill>
              </a:rPr>
              <a:t>Modules</a:t>
            </a:r>
            <a:endParaRPr lang="en-GB" sz="16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E19DE8683BDB4FB5018AC0F7F93813" ma:contentTypeVersion="0" ma:contentTypeDescription="Create a new document." ma:contentTypeScope="" ma:versionID="0c77f5cccd7fb06f367d708184ccf49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0BA503F-63FC-419D-BCE7-2D16CE7146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52DCC70-52D5-4291-8784-8DEBB6C6A1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E8E9CF-4772-48FC-9DE7-35ECF44DB8D9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</TotalTime>
  <Words>1814</Words>
  <Application>Microsoft Office PowerPoint</Application>
  <PresentationFormat>On-screen Show (4:3)</PresentationFormat>
  <Paragraphs>357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Company>Liverpool John Moores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Philpotts, Lee</dc:creator>
  <cp:lastModifiedBy>Liverpool John Moores University</cp:lastModifiedBy>
  <cp:revision>110</cp:revision>
  <dcterms:created xsi:type="dcterms:W3CDTF">2009-10-29T15:56:45Z</dcterms:created>
  <dcterms:modified xsi:type="dcterms:W3CDTF">2011-08-05T08:22:09Z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0x01010011E19DE8683BDB4FB5018AC0F7F93813</vt:lpwstr>
  </property>
</Properties>
</file>