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26"/>
  </p:handoutMasterIdLst>
  <p:sldIdLst>
    <p:sldId id="257" r:id="rId5"/>
    <p:sldId id="324" r:id="rId6"/>
    <p:sldId id="325" r:id="rId7"/>
    <p:sldId id="258" r:id="rId8"/>
    <p:sldId id="308" r:id="rId9"/>
    <p:sldId id="310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12" r:id="rId18"/>
    <p:sldId id="314" r:id="rId19"/>
    <p:sldId id="290" r:id="rId20"/>
    <p:sldId id="291" r:id="rId21"/>
    <p:sldId id="323" r:id="rId22"/>
    <p:sldId id="292" r:id="rId23"/>
    <p:sldId id="300" r:id="rId24"/>
    <p:sldId id="309" r:id="rId2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6B9D9-D1A7-416E-9ADC-2C2ECFFE908C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11526B-93F8-4CD8-A12E-6AFB8F727385}">
      <dgm:prSet phldrT="[Text]"/>
      <dgm:spPr/>
      <dgm:t>
        <a:bodyPr/>
        <a:lstStyle/>
        <a:p>
          <a:r>
            <a:rPr lang="en-GB" dirty="0" smtClean="0"/>
            <a:t>Enquire</a:t>
          </a:r>
          <a:endParaRPr lang="en-GB" dirty="0"/>
        </a:p>
      </dgm:t>
    </dgm:pt>
    <dgm:pt modelId="{5A378BB1-0A6C-45BE-8D74-DDD232024AF9}" type="parTrans" cxnId="{945B4C38-3FDC-4FF2-94FD-888CF349039A}">
      <dgm:prSet/>
      <dgm:spPr/>
      <dgm:t>
        <a:bodyPr/>
        <a:lstStyle/>
        <a:p>
          <a:endParaRPr lang="en-GB"/>
        </a:p>
      </dgm:t>
    </dgm:pt>
    <dgm:pt modelId="{DD0E5E41-AB3E-4E62-A22E-89A0FC51621A}" type="sibTrans" cxnId="{945B4C38-3FDC-4FF2-94FD-888CF349039A}">
      <dgm:prSet/>
      <dgm:spPr/>
      <dgm:t>
        <a:bodyPr/>
        <a:lstStyle/>
        <a:p>
          <a:endParaRPr lang="en-GB">
            <a:ln w="19050">
              <a:solidFill>
                <a:schemeClr val="tx1"/>
              </a:solidFill>
            </a:ln>
          </a:endParaRPr>
        </a:p>
      </dgm:t>
    </dgm:pt>
    <dgm:pt modelId="{7ECF8680-E1CC-4086-A099-5200E9052237}">
      <dgm:prSet phldrT="[Text]"/>
      <dgm:spPr/>
      <dgm:t>
        <a:bodyPr/>
        <a:lstStyle/>
        <a:p>
          <a:r>
            <a:rPr lang="en-GB" dirty="0" smtClean="0"/>
            <a:t>Apply</a:t>
          </a:r>
          <a:endParaRPr lang="en-GB" dirty="0"/>
        </a:p>
      </dgm:t>
    </dgm:pt>
    <dgm:pt modelId="{B63FB835-6952-457E-93BB-1888858CEEFD}" type="parTrans" cxnId="{E06F1142-0B58-46F6-9165-C9046B705312}">
      <dgm:prSet/>
      <dgm:spPr/>
      <dgm:t>
        <a:bodyPr/>
        <a:lstStyle/>
        <a:p>
          <a:endParaRPr lang="en-GB"/>
        </a:p>
      </dgm:t>
    </dgm:pt>
    <dgm:pt modelId="{43F4C9E7-BCED-4D1D-A7B8-063E7E9D9CA0}" type="sibTrans" cxnId="{E06F1142-0B58-46F6-9165-C9046B705312}">
      <dgm:prSet/>
      <dgm:spPr/>
      <dgm:t>
        <a:bodyPr/>
        <a:lstStyle/>
        <a:p>
          <a:endParaRPr lang="en-GB"/>
        </a:p>
      </dgm:t>
    </dgm:pt>
    <dgm:pt modelId="{B051037C-2FDE-4A9E-8932-C68E3E818A1B}">
      <dgm:prSet phldrT="[Text]"/>
      <dgm:spPr/>
      <dgm:t>
        <a:bodyPr/>
        <a:lstStyle/>
        <a:p>
          <a:r>
            <a:rPr lang="en-GB" dirty="0" smtClean="0"/>
            <a:t>Active</a:t>
          </a:r>
          <a:endParaRPr lang="en-GB" dirty="0"/>
        </a:p>
      </dgm:t>
    </dgm:pt>
    <dgm:pt modelId="{78A5D743-AADC-4B1E-A053-0225CC476C20}" type="parTrans" cxnId="{364C4EFE-3FBA-41FB-8B53-176F366C28E3}">
      <dgm:prSet/>
      <dgm:spPr/>
      <dgm:t>
        <a:bodyPr/>
        <a:lstStyle/>
        <a:p>
          <a:endParaRPr lang="en-GB"/>
        </a:p>
      </dgm:t>
    </dgm:pt>
    <dgm:pt modelId="{5C2470ED-9954-49CE-A951-E034848CB8B9}" type="sibTrans" cxnId="{364C4EFE-3FBA-41FB-8B53-176F366C28E3}">
      <dgm:prSet/>
      <dgm:spPr/>
      <dgm:t>
        <a:bodyPr/>
        <a:lstStyle/>
        <a:p>
          <a:endParaRPr lang="en-GB"/>
        </a:p>
      </dgm:t>
    </dgm:pt>
    <dgm:pt modelId="{89850CFA-88CC-46B0-B61C-0E690BEFABF3}">
      <dgm:prSet phldrT="[Text]"/>
      <dgm:spPr/>
      <dgm:t>
        <a:bodyPr/>
        <a:lstStyle/>
        <a:p>
          <a:r>
            <a:rPr lang="en-GB" dirty="0" smtClean="0"/>
            <a:t>Enrol</a:t>
          </a:r>
          <a:endParaRPr lang="en-GB" dirty="0"/>
        </a:p>
      </dgm:t>
    </dgm:pt>
    <dgm:pt modelId="{CB714A37-FE54-485B-ABC2-61FB4C4A8481}" type="parTrans" cxnId="{F92B22EA-64CD-4C26-9F3B-90630731A284}">
      <dgm:prSet/>
      <dgm:spPr/>
      <dgm:t>
        <a:bodyPr/>
        <a:lstStyle/>
        <a:p>
          <a:endParaRPr lang="en-GB"/>
        </a:p>
      </dgm:t>
    </dgm:pt>
    <dgm:pt modelId="{0758C1D5-EBDF-4A5B-8F67-0B3BCD59F60F}" type="sibTrans" cxnId="{F92B22EA-64CD-4C26-9F3B-90630731A284}">
      <dgm:prSet/>
      <dgm:spPr/>
      <dgm:t>
        <a:bodyPr/>
        <a:lstStyle/>
        <a:p>
          <a:endParaRPr lang="en-GB"/>
        </a:p>
      </dgm:t>
    </dgm:pt>
    <dgm:pt modelId="{5F49A413-AD11-4899-93CD-4C5435E7A6AB}">
      <dgm:prSet phldrT="[Text]"/>
      <dgm:spPr/>
      <dgm:t>
        <a:bodyPr/>
        <a:lstStyle/>
        <a:p>
          <a:r>
            <a:rPr lang="en-GB" dirty="0" smtClean="0"/>
            <a:t>Study</a:t>
          </a:r>
          <a:endParaRPr lang="en-GB" dirty="0"/>
        </a:p>
      </dgm:t>
    </dgm:pt>
    <dgm:pt modelId="{ECC3E391-BFEB-4EFD-A181-F67F11D85DAA}" type="parTrans" cxnId="{2CA267BC-C9E4-4166-9660-75FA9C70363F}">
      <dgm:prSet/>
      <dgm:spPr/>
      <dgm:t>
        <a:bodyPr/>
        <a:lstStyle/>
        <a:p>
          <a:endParaRPr lang="en-GB"/>
        </a:p>
      </dgm:t>
    </dgm:pt>
    <dgm:pt modelId="{8953A3F8-EB70-48A5-8081-659ACD878036}" type="sibTrans" cxnId="{2CA267BC-C9E4-4166-9660-75FA9C70363F}">
      <dgm:prSet/>
      <dgm:spPr/>
      <dgm:t>
        <a:bodyPr/>
        <a:lstStyle/>
        <a:p>
          <a:endParaRPr lang="en-GB"/>
        </a:p>
      </dgm:t>
    </dgm:pt>
    <dgm:pt modelId="{9F704ABB-4C9F-435A-8EC0-E8025A6AE62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 smtClean="0"/>
            <a:t>Progress</a:t>
          </a:r>
          <a:endParaRPr lang="en-GB" dirty="0"/>
        </a:p>
      </dgm:t>
    </dgm:pt>
    <dgm:pt modelId="{67F9D433-B110-4918-AA6F-BE576D558DAD}" type="parTrans" cxnId="{738CB95F-D92D-442C-89FD-56992612108B}">
      <dgm:prSet/>
      <dgm:spPr/>
      <dgm:t>
        <a:bodyPr/>
        <a:lstStyle/>
        <a:p>
          <a:endParaRPr lang="en-GB"/>
        </a:p>
      </dgm:t>
    </dgm:pt>
    <dgm:pt modelId="{D2ACAF18-C52C-494E-B633-553CEF956BB1}" type="sibTrans" cxnId="{738CB95F-D92D-442C-89FD-56992612108B}">
      <dgm:prSet/>
      <dgm:spPr/>
      <dgm:t>
        <a:bodyPr/>
        <a:lstStyle/>
        <a:p>
          <a:endParaRPr lang="en-GB"/>
        </a:p>
      </dgm:t>
    </dgm:pt>
    <dgm:pt modelId="{D3236447-6289-4649-9BEE-8884F0C1D15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Graduate</a:t>
          </a:r>
          <a:endParaRPr lang="en-GB" dirty="0"/>
        </a:p>
      </dgm:t>
    </dgm:pt>
    <dgm:pt modelId="{5CBC5A6C-E1F2-41F5-B6D9-B866DF93483B}" type="parTrans" cxnId="{C61BF148-988D-4976-B406-98BB6F29666E}">
      <dgm:prSet/>
      <dgm:spPr/>
      <dgm:t>
        <a:bodyPr/>
        <a:lstStyle/>
        <a:p>
          <a:endParaRPr lang="en-GB"/>
        </a:p>
      </dgm:t>
    </dgm:pt>
    <dgm:pt modelId="{52E7B90D-2D90-4FC9-AECF-032BABDEA29A}" type="sibTrans" cxnId="{C61BF148-988D-4976-B406-98BB6F29666E}">
      <dgm:prSet/>
      <dgm:spPr/>
      <dgm:t>
        <a:bodyPr/>
        <a:lstStyle/>
        <a:p>
          <a:endParaRPr lang="en-GB"/>
        </a:p>
      </dgm:t>
    </dgm:pt>
    <dgm:pt modelId="{4E25927D-0D7B-4227-9CC2-75C48404A39E}" type="pres">
      <dgm:prSet presAssocID="{0EB6B9D9-D1A7-416E-9ADC-2C2ECFFE90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386555-B16B-4BEE-9128-41FEFE269625}" type="pres">
      <dgm:prSet presAssocID="{7F11526B-93F8-4CD8-A12E-6AFB8F7273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D8B5AF-84E7-4EC3-98CA-6A5BF3FD5032}" type="pres">
      <dgm:prSet presAssocID="{7F11526B-93F8-4CD8-A12E-6AFB8F727385}" presName="spNode" presStyleCnt="0"/>
      <dgm:spPr/>
    </dgm:pt>
    <dgm:pt modelId="{0586C90D-C08A-4313-A0EE-543A6725AB02}" type="pres">
      <dgm:prSet presAssocID="{DD0E5E41-AB3E-4E62-A22E-89A0FC51621A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F04F796-FBBF-4F6C-AF97-FD6D1973D69C}" type="pres">
      <dgm:prSet presAssocID="{7ECF8680-E1CC-4086-A099-5200E90522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BB308-1FFF-4416-A86A-87513AFA130E}" type="pres">
      <dgm:prSet presAssocID="{7ECF8680-E1CC-4086-A099-5200E9052237}" presName="spNode" presStyleCnt="0"/>
      <dgm:spPr/>
    </dgm:pt>
    <dgm:pt modelId="{A6B41A50-E905-4205-AB43-DAE0A5952E6A}" type="pres">
      <dgm:prSet presAssocID="{43F4C9E7-BCED-4D1D-A7B8-063E7E9D9CA0}" presName="sibTrans" presStyleLbl="sibTrans1D1" presStyleIdx="1" presStyleCnt="7"/>
      <dgm:spPr/>
      <dgm:t>
        <a:bodyPr/>
        <a:lstStyle/>
        <a:p>
          <a:endParaRPr lang="en-GB"/>
        </a:p>
      </dgm:t>
    </dgm:pt>
    <dgm:pt modelId="{49957CD2-412A-4106-9918-37672B9CCFC9}" type="pres">
      <dgm:prSet presAssocID="{B051037C-2FDE-4A9E-8932-C68E3E818A1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8734D-B979-4C6F-A61A-046EB11CF208}" type="pres">
      <dgm:prSet presAssocID="{B051037C-2FDE-4A9E-8932-C68E3E818A1B}" presName="spNode" presStyleCnt="0"/>
      <dgm:spPr/>
    </dgm:pt>
    <dgm:pt modelId="{9CCC5563-11CC-4A82-9309-0A4F6976BD15}" type="pres">
      <dgm:prSet presAssocID="{5C2470ED-9954-49CE-A951-E034848CB8B9}" presName="sibTrans" presStyleLbl="sibTrans1D1" presStyleIdx="2" presStyleCnt="7"/>
      <dgm:spPr/>
      <dgm:t>
        <a:bodyPr/>
        <a:lstStyle/>
        <a:p>
          <a:endParaRPr lang="en-GB"/>
        </a:p>
      </dgm:t>
    </dgm:pt>
    <dgm:pt modelId="{345C2290-043B-444A-B6AF-DFEBF577CE37}" type="pres">
      <dgm:prSet presAssocID="{89850CFA-88CC-46B0-B61C-0E690BEFABF3}" presName="node" presStyleLbl="node1" presStyleIdx="3" presStyleCnt="7" custRadScaleRad="98750" custRadScaleInc="-44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E72E7-332C-4962-9585-12B92EA53696}" type="pres">
      <dgm:prSet presAssocID="{89850CFA-88CC-46B0-B61C-0E690BEFABF3}" presName="spNode" presStyleCnt="0"/>
      <dgm:spPr/>
    </dgm:pt>
    <dgm:pt modelId="{34925FC5-C3F5-42CA-AF19-2CFB5848484B}" type="pres">
      <dgm:prSet presAssocID="{0758C1D5-EBDF-4A5B-8F67-0B3BCD59F60F}" presName="sibTrans" presStyleLbl="sibTrans1D1" presStyleIdx="3" presStyleCnt="7"/>
      <dgm:spPr/>
      <dgm:t>
        <a:bodyPr/>
        <a:lstStyle/>
        <a:p>
          <a:endParaRPr lang="en-GB"/>
        </a:p>
      </dgm:t>
    </dgm:pt>
    <dgm:pt modelId="{BAE20BBA-786F-4446-B4DD-7C0F4C38DD8D}" type="pres">
      <dgm:prSet presAssocID="{5F49A413-AD11-4899-93CD-4C5435E7A6AB}" presName="node" presStyleLbl="node1" presStyleIdx="4" presStyleCnt="7" custRadScaleRad="100189" custRadScaleInc="52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5B9081-3BAB-42C4-BD58-24C43A40B0A0}" type="pres">
      <dgm:prSet presAssocID="{5F49A413-AD11-4899-93CD-4C5435E7A6AB}" presName="spNode" presStyleCnt="0"/>
      <dgm:spPr/>
    </dgm:pt>
    <dgm:pt modelId="{958A18B4-9117-45C7-BB4D-8A103217A927}" type="pres">
      <dgm:prSet presAssocID="{8953A3F8-EB70-48A5-8081-659ACD878036}" presName="sibTrans" presStyleLbl="sibTrans1D1" presStyleIdx="4" presStyleCnt="7"/>
      <dgm:spPr/>
      <dgm:t>
        <a:bodyPr/>
        <a:lstStyle/>
        <a:p>
          <a:endParaRPr lang="en-GB"/>
        </a:p>
      </dgm:t>
    </dgm:pt>
    <dgm:pt modelId="{BC3A9814-FBB7-4D4D-8EDF-8E24D5A965E3}" type="pres">
      <dgm:prSet presAssocID="{9F704ABB-4C9F-435A-8EC0-E8025A6AE6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84FA3-2617-4C7F-AA56-8B3A051DF6E4}" type="pres">
      <dgm:prSet presAssocID="{9F704ABB-4C9F-435A-8EC0-E8025A6AE62D}" presName="spNode" presStyleCnt="0"/>
      <dgm:spPr/>
    </dgm:pt>
    <dgm:pt modelId="{D827EED3-695C-46B6-BC28-BB7DD591EABC}" type="pres">
      <dgm:prSet presAssocID="{D2ACAF18-C52C-494E-B633-553CEF956BB1}" presName="sibTrans" presStyleLbl="sibTrans1D1" presStyleIdx="5" presStyleCnt="7"/>
      <dgm:spPr/>
      <dgm:t>
        <a:bodyPr/>
        <a:lstStyle/>
        <a:p>
          <a:endParaRPr lang="en-GB"/>
        </a:p>
      </dgm:t>
    </dgm:pt>
    <dgm:pt modelId="{36F44FD3-59E9-40A1-B5EF-FAB2593A1D0C}" type="pres">
      <dgm:prSet presAssocID="{D3236447-6289-4649-9BEE-8884F0C1D159}" presName="node" presStyleLbl="node1" presStyleIdx="6" presStyleCnt="7" custRadScaleRad="99495" custRadScaleInc="1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82353-9D84-440E-93A4-284958FCC99D}" type="pres">
      <dgm:prSet presAssocID="{D3236447-6289-4649-9BEE-8884F0C1D159}" presName="spNode" presStyleCnt="0"/>
      <dgm:spPr/>
    </dgm:pt>
    <dgm:pt modelId="{2605865E-15E0-4F68-9263-53C765DBB69D}" type="pres">
      <dgm:prSet presAssocID="{52E7B90D-2D90-4FC9-AECF-032BABDEA29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364C4EFE-3FBA-41FB-8B53-176F366C28E3}" srcId="{0EB6B9D9-D1A7-416E-9ADC-2C2ECFFE908C}" destId="{B051037C-2FDE-4A9E-8932-C68E3E818A1B}" srcOrd="2" destOrd="0" parTransId="{78A5D743-AADC-4B1E-A053-0225CC476C20}" sibTransId="{5C2470ED-9954-49CE-A951-E034848CB8B9}"/>
    <dgm:cxn modelId="{B4B440BF-65E2-48E0-8713-743EBB97433A}" type="presOf" srcId="{B051037C-2FDE-4A9E-8932-C68E3E818A1B}" destId="{49957CD2-412A-4106-9918-37672B9CCFC9}" srcOrd="0" destOrd="0" presId="urn:microsoft.com/office/officeart/2005/8/layout/cycle5"/>
    <dgm:cxn modelId="{7D493B01-B60F-4CD5-957A-CF01E6D62633}" type="presOf" srcId="{DD0E5E41-AB3E-4E62-A22E-89A0FC51621A}" destId="{0586C90D-C08A-4313-A0EE-543A6725AB02}" srcOrd="0" destOrd="0" presId="urn:microsoft.com/office/officeart/2005/8/layout/cycle5"/>
    <dgm:cxn modelId="{075A4DA0-C19F-42D4-9B55-7C8EE4459A46}" type="presOf" srcId="{5C2470ED-9954-49CE-A951-E034848CB8B9}" destId="{9CCC5563-11CC-4A82-9309-0A4F6976BD15}" srcOrd="0" destOrd="0" presId="urn:microsoft.com/office/officeart/2005/8/layout/cycle5"/>
    <dgm:cxn modelId="{DA54D930-5A2A-4326-8E51-CC9B81869C99}" type="presOf" srcId="{0EB6B9D9-D1A7-416E-9ADC-2C2ECFFE908C}" destId="{4E25927D-0D7B-4227-9CC2-75C48404A39E}" srcOrd="0" destOrd="0" presId="urn:microsoft.com/office/officeart/2005/8/layout/cycle5"/>
    <dgm:cxn modelId="{8F4B1E6B-23BF-45BC-96CD-2CB342D73BA3}" type="presOf" srcId="{0758C1D5-EBDF-4A5B-8F67-0B3BCD59F60F}" destId="{34925FC5-C3F5-42CA-AF19-2CFB5848484B}" srcOrd="0" destOrd="0" presId="urn:microsoft.com/office/officeart/2005/8/layout/cycle5"/>
    <dgm:cxn modelId="{E06F1142-0B58-46F6-9165-C9046B705312}" srcId="{0EB6B9D9-D1A7-416E-9ADC-2C2ECFFE908C}" destId="{7ECF8680-E1CC-4086-A099-5200E9052237}" srcOrd="1" destOrd="0" parTransId="{B63FB835-6952-457E-93BB-1888858CEEFD}" sibTransId="{43F4C9E7-BCED-4D1D-A7B8-063E7E9D9CA0}"/>
    <dgm:cxn modelId="{C61BF148-988D-4976-B406-98BB6F29666E}" srcId="{0EB6B9D9-D1A7-416E-9ADC-2C2ECFFE908C}" destId="{D3236447-6289-4649-9BEE-8884F0C1D159}" srcOrd="6" destOrd="0" parTransId="{5CBC5A6C-E1F2-41F5-B6D9-B866DF93483B}" sibTransId="{52E7B90D-2D90-4FC9-AECF-032BABDEA29A}"/>
    <dgm:cxn modelId="{0200760E-4C3A-45B7-9F78-ACAD52F36273}" type="presOf" srcId="{52E7B90D-2D90-4FC9-AECF-032BABDEA29A}" destId="{2605865E-15E0-4F68-9263-53C765DBB69D}" srcOrd="0" destOrd="0" presId="urn:microsoft.com/office/officeart/2005/8/layout/cycle5"/>
    <dgm:cxn modelId="{945B4C38-3FDC-4FF2-94FD-888CF349039A}" srcId="{0EB6B9D9-D1A7-416E-9ADC-2C2ECFFE908C}" destId="{7F11526B-93F8-4CD8-A12E-6AFB8F727385}" srcOrd="0" destOrd="0" parTransId="{5A378BB1-0A6C-45BE-8D74-DDD232024AF9}" sibTransId="{DD0E5E41-AB3E-4E62-A22E-89A0FC51621A}"/>
    <dgm:cxn modelId="{2CA267BC-C9E4-4166-9660-75FA9C70363F}" srcId="{0EB6B9D9-D1A7-416E-9ADC-2C2ECFFE908C}" destId="{5F49A413-AD11-4899-93CD-4C5435E7A6AB}" srcOrd="4" destOrd="0" parTransId="{ECC3E391-BFEB-4EFD-A181-F67F11D85DAA}" sibTransId="{8953A3F8-EB70-48A5-8081-659ACD878036}"/>
    <dgm:cxn modelId="{720C6AD4-168A-49F6-B984-65B25E8DC5D4}" type="presOf" srcId="{5F49A413-AD11-4899-93CD-4C5435E7A6AB}" destId="{BAE20BBA-786F-4446-B4DD-7C0F4C38DD8D}" srcOrd="0" destOrd="0" presId="urn:microsoft.com/office/officeart/2005/8/layout/cycle5"/>
    <dgm:cxn modelId="{B8553457-CAFD-4EEE-9F77-3AD3098B4EB8}" type="presOf" srcId="{D3236447-6289-4649-9BEE-8884F0C1D159}" destId="{36F44FD3-59E9-40A1-B5EF-FAB2593A1D0C}" srcOrd="0" destOrd="0" presId="urn:microsoft.com/office/officeart/2005/8/layout/cycle5"/>
    <dgm:cxn modelId="{93250147-5A68-4AEA-84B0-24EF5B507509}" type="presOf" srcId="{7F11526B-93F8-4CD8-A12E-6AFB8F727385}" destId="{FC386555-B16B-4BEE-9128-41FEFE269625}" srcOrd="0" destOrd="0" presId="urn:microsoft.com/office/officeart/2005/8/layout/cycle5"/>
    <dgm:cxn modelId="{8F542EA1-5B09-4862-8E48-C595F1094ACC}" type="presOf" srcId="{8953A3F8-EB70-48A5-8081-659ACD878036}" destId="{958A18B4-9117-45C7-BB4D-8A103217A927}" srcOrd="0" destOrd="0" presId="urn:microsoft.com/office/officeart/2005/8/layout/cycle5"/>
    <dgm:cxn modelId="{98DF60F3-26D5-44E5-90CC-73DD6254DE06}" type="presOf" srcId="{43F4C9E7-BCED-4D1D-A7B8-063E7E9D9CA0}" destId="{A6B41A50-E905-4205-AB43-DAE0A5952E6A}" srcOrd="0" destOrd="0" presId="urn:microsoft.com/office/officeart/2005/8/layout/cycle5"/>
    <dgm:cxn modelId="{738CB95F-D92D-442C-89FD-56992612108B}" srcId="{0EB6B9D9-D1A7-416E-9ADC-2C2ECFFE908C}" destId="{9F704ABB-4C9F-435A-8EC0-E8025A6AE62D}" srcOrd="5" destOrd="0" parTransId="{67F9D433-B110-4918-AA6F-BE576D558DAD}" sibTransId="{D2ACAF18-C52C-494E-B633-553CEF956BB1}"/>
    <dgm:cxn modelId="{F92B22EA-64CD-4C26-9F3B-90630731A284}" srcId="{0EB6B9D9-D1A7-416E-9ADC-2C2ECFFE908C}" destId="{89850CFA-88CC-46B0-B61C-0E690BEFABF3}" srcOrd="3" destOrd="0" parTransId="{CB714A37-FE54-485B-ABC2-61FB4C4A8481}" sibTransId="{0758C1D5-EBDF-4A5B-8F67-0B3BCD59F60F}"/>
    <dgm:cxn modelId="{5126033D-8A0C-43A2-88B5-337F8FE4C711}" type="presOf" srcId="{D2ACAF18-C52C-494E-B633-553CEF956BB1}" destId="{D827EED3-695C-46B6-BC28-BB7DD591EABC}" srcOrd="0" destOrd="0" presId="urn:microsoft.com/office/officeart/2005/8/layout/cycle5"/>
    <dgm:cxn modelId="{A191D714-6337-468B-B0CD-819734CC42D9}" type="presOf" srcId="{7ECF8680-E1CC-4086-A099-5200E9052237}" destId="{4F04F796-FBBF-4F6C-AF97-FD6D1973D69C}" srcOrd="0" destOrd="0" presId="urn:microsoft.com/office/officeart/2005/8/layout/cycle5"/>
    <dgm:cxn modelId="{4C930C3C-046B-480F-A03A-18D7431B8982}" type="presOf" srcId="{9F704ABB-4C9F-435A-8EC0-E8025A6AE62D}" destId="{BC3A9814-FBB7-4D4D-8EDF-8E24D5A965E3}" srcOrd="0" destOrd="0" presId="urn:microsoft.com/office/officeart/2005/8/layout/cycle5"/>
    <dgm:cxn modelId="{9B5E2A12-7426-4AA1-9258-C12F40EA4D23}" type="presOf" srcId="{89850CFA-88CC-46B0-B61C-0E690BEFABF3}" destId="{345C2290-043B-444A-B6AF-DFEBF577CE37}" srcOrd="0" destOrd="0" presId="urn:microsoft.com/office/officeart/2005/8/layout/cycle5"/>
    <dgm:cxn modelId="{D98700FB-5205-476B-95A4-1F99D7941EDD}" type="presParOf" srcId="{4E25927D-0D7B-4227-9CC2-75C48404A39E}" destId="{FC386555-B16B-4BEE-9128-41FEFE269625}" srcOrd="0" destOrd="0" presId="urn:microsoft.com/office/officeart/2005/8/layout/cycle5"/>
    <dgm:cxn modelId="{83B790C6-43BF-4A46-8310-A8E3DD2C23FB}" type="presParOf" srcId="{4E25927D-0D7B-4227-9CC2-75C48404A39E}" destId="{B7D8B5AF-84E7-4EC3-98CA-6A5BF3FD5032}" srcOrd="1" destOrd="0" presId="urn:microsoft.com/office/officeart/2005/8/layout/cycle5"/>
    <dgm:cxn modelId="{047F5512-B447-417A-9E1C-51958AF000F4}" type="presParOf" srcId="{4E25927D-0D7B-4227-9CC2-75C48404A39E}" destId="{0586C90D-C08A-4313-A0EE-543A6725AB02}" srcOrd="2" destOrd="0" presId="urn:microsoft.com/office/officeart/2005/8/layout/cycle5"/>
    <dgm:cxn modelId="{338ED5F6-2815-4728-A1F5-D5DAC1BB5DD4}" type="presParOf" srcId="{4E25927D-0D7B-4227-9CC2-75C48404A39E}" destId="{4F04F796-FBBF-4F6C-AF97-FD6D1973D69C}" srcOrd="3" destOrd="0" presId="urn:microsoft.com/office/officeart/2005/8/layout/cycle5"/>
    <dgm:cxn modelId="{A5FA7FDA-8982-4E39-B139-F4A039D9C3D8}" type="presParOf" srcId="{4E25927D-0D7B-4227-9CC2-75C48404A39E}" destId="{4AEBB308-1FFF-4416-A86A-87513AFA130E}" srcOrd="4" destOrd="0" presId="urn:microsoft.com/office/officeart/2005/8/layout/cycle5"/>
    <dgm:cxn modelId="{EE12F333-A400-40A2-A54B-BDC889A181DA}" type="presParOf" srcId="{4E25927D-0D7B-4227-9CC2-75C48404A39E}" destId="{A6B41A50-E905-4205-AB43-DAE0A5952E6A}" srcOrd="5" destOrd="0" presId="urn:microsoft.com/office/officeart/2005/8/layout/cycle5"/>
    <dgm:cxn modelId="{C653929F-50D5-4CD8-B711-1FF7B3051CDA}" type="presParOf" srcId="{4E25927D-0D7B-4227-9CC2-75C48404A39E}" destId="{49957CD2-412A-4106-9918-37672B9CCFC9}" srcOrd="6" destOrd="0" presId="urn:microsoft.com/office/officeart/2005/8/layout/cycle5"/>
    <dgm:cxn modelId="{E63197E9-89A0-4D74-9E10-5F07FD458641}" type="presParOf" srcId="{4E25927D-0D7B-4227-9CC2-75C48404A39E}" destId="{9C88734D-B979-4C6F-A61A-046EB11CF208}" srcOrd="7" destOrd="0" presId="urn:microsoft.com/office/officeart/2005/8/layout/cycle5"/>
    <dgm:cxn modelId="{0B33C296-2FE7-4FEF-A5C9-2B7BD0A35820}" type="presParOf" srcId="{4E25927D-0D7B-4227-9CC2-75C48404A39E}" destId="{9CCC5563-11CC-4A82-9309-0A4F6976BD15}" srcOrd="8" destOrd="0" presId="urn:microsoft.com/office/officeart/2005/8/layout/cycle5"/>
    <dgm:cxn modelId="{799A211B-D87C-4360-A027-0B0B700720BA}" type="presParOf" srcId="{4E25927D-0D7B-4227-9CC2-75C48404A39E}" destId="{345C2290-043B-444A-B6AF-DFEBF577CE37}" srcOrd="9" destOrd="0" presId="urn:microsoft.com/office/officeart/2005/8/layout/cycle5"/>
    <dgm:cxn modelId="{90D6F010-D60B-4144-9364-EA99A9BDE102}" type="presParOf" srcId="{4E25927D-0D7B-4227-9CC2-75C48404A39E}" destId="{715E72E7-332C-4962-9585-12B92EA53696}" srcOrd="10" destOrd="0" presId="urn:microsoft.com/office/officeart/2005/8/layout/cycle5"/>
    <dgm:cxn modelId="{6679857E-6C1E-4922-993B-946C141B5DB8}" type="presParOf" srcId="{4E25927D-0D7B-4227-9CC2-75C48404A39E}" destId="{34925FC5-C3F5-42CA-AF19-2CFB5848484B}" srcOrd="11" destOrd="0" presId="urn:microsoft.com/office/officeart/2005/8/layout/cycle5"/>
    <dgm:cxn modelId="{BA2C9169-82DB-4874-BC71-6F09070B7059}" type="presParOf" srcId="{4E25927D-0D7B-4227-9CC2-75C48404A39E}" destId="{BAE20BBA-786F-4446-B4DD-7C0F4C38DD8D}" srcOrd="12" destOrd="0" presId="urn:microsoft.com/office/officeart/2005/8/layout/cycle5"/>
    <dgm:cxn modelId="{1712DA24-B8F6-4BA9-AC26-B14B18729D35}" type="presParOf" srcId="{4E25927D-0D7B-4227-9CC2-75C48404A39E}" destId="{455B9081-3BAB-42C4-BD58-24C43A40B0A0}" srcOrd="13" destOrd="0" presId="urn:microsoft.com/office/officeart/2005/8/layout/cycle5"/>
    <dgm:cxn modelId="{BFB373E8-182B-4BF3-8A1E-D94172B6D67C}" type="presParOf" srcId="{4E25927D-0D7B-4227-9CC2-75C48404A39E}" destId="{958A18B4-9117-45C7-BB4D-8A103217A927}" srcOrd="14" destOrd="0" presId="urn:microsoft.com/office/officeart/2005/8/layout/cycle5"/>
    <dgm:cxn modelId="{EEC9153F-9D8A-4471-BA2D-FCD15B084EF5}" type="presParOf" srcId="{4E25927D-0D7B-4227-9CC2-75C48404A39E}" destId="{BC3A9814-FBB7-4D4D-8EDF-8E24D5A965E3}" srcOrd="15" destOrd="0" presId="urn:microsoft.com/office/officeart/2005/8/layout/cycle5"/>
    <dgm:cxn modelId="{CD9ECC73-D6F6-49CC-94F3-4D85FC420108}" type="presParOf" srcId="{4E25927D-0D7B-4227-9CC2-75C48404A39E}" destId="{E8184FA3-2617-4C7F-AA56-8B3A051DF6E4}" srcOrd="16" destOrd="0" presId="urn:microsoft.com/office/officeart/2005/8/layout/cycle5"/>
    <dgm:cxn modelId="{56C0434D-B904-47AB-AA74-5005E396F15B}" type="presParOf" srcId="{4E25927D-0D7B-4227-9CC2-75C48404A39E}" destId="{D827EED3-695C-46B6-BC28-BB7DD591EABC}" srcOrd="17" destOrd="0" presId="urn:microsoft.com/office/officeart/2005/8/layout/cycle5"/>
    <dgm:cxn modelId="{817E37B3-5BA4-4CE5-8D3F-64060B4CED33}" type="presParOf" srcId="{4E25927D-0D7B-4227-9CC2-75C48404A39E}" destId="{36F44FD3-59E9-40A1-B5EF-FAB2593A1D0C}" srcOrd="18" destOrd="0" presId="urn:microsoft.com/office/officeart/2005/8/layout/cycle5"/>
    <dgm:cxn modelId="{0E9E87F4-A4C9-40BE-A183-50F59AFCAA95}" type="presParOf" srcId="{4E25927D-0D7B-4227-9CC2-75C48404A39E}" destId="{5F582353-9D84-440E-93A4-284958FCC99D}" srcOrd="19" destOrd="0" presId="urn:microsoft.com/office/officeart/2005/8/layout/cycle5"/>
    <dgm:cxn modelId="{49481E3C-CDFC-4129-865B-E097F8AC3AF0}" type="presParOf" srcId="{4E25927D-0D7B-4227-9CC2-75C48404A39E}" destId="{2605865E-15E0-4F68-9263-53C765DBB69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86555-B16B-4BEE-9128-41FEFE269625}">
      <dsp:nvSpPr>
        <dsp:cNvPr id="0" name=""/>
        <dsp:cNvSpPr/>
      </dsp:nvSpPr>
      <dsp:spPr>
        <a:xfrm>
          <a:off x="2657184" y="1992"/>
          <a:ext cx="1191206" cy="77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Enquire</a:t>
          </a:r>
          <a:endParaRPr lang="en-GB" sz="2000" kern="1200" dirty="0"/>
        </a:p>
      </dsp:txBody>
      <dsp:txXfrm>
        <a:off x="2657184" y="1992"/>
        <a:ext cx="1191206" cy="774284"/>
      </dsp:txXfrm>
    </dsp:sp>
    <dsp:sp modelId="{0586C90D-C08A-4313-A0EE-543A6725AB02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958999" y="131727"/>
              </a:moveTo>
              <a:arcTo wR="2207798" hR="2207798" stAng="17393524" swAng="7708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4F796-FBBF-4F6C-AF97-FD6D1973D69C}">
      <dsp:nvSpPr>
        <dsp:cNvPr id="0" name=""/>
        <dsp:cNvSpPr/>
      </dsp:nvSpPr>
      <dsp:spPr>
        <a:xfrm>
          <a:off x="4383310" y="833251"/>
          <a:ext cx="1191206" cy="774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Apply</a:t>
          </a:r>
          <a:endParaRPr lang="en-GB" sz="2000" kern="1200" dirty="0"/>
        </a:p>
      </dsp:txBody>
      <dsp:txXfrm>
        <a:off x="4383310" y="833251"/>
        <a:ext cx="1191206" cy="774284"/>
      </dsp:txXfrm>
    </dsp:sp>
    <dsp:sp modelId="{A6B41A50-E905-4205-AB43-DAE0A5952E6A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271396" y="1422982"/>
              </a:moveTo>
              <a:arcTo wR="2207798" hR="2207798" stAng="20350649" swAng="10634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7CD2-412A-4106-9918-37672B9CCFC9}">
      <dsp:nvSpPr>
        <dsp:cNvPr id="0" name=""/>
        <dsp:cNvSpPr/>
      </dsp:nvSpPr>
      <dsp:spPr>
        <a:xfrm>
          <a:off x="4809628" y="2701072"/>
          <a:ext cx="1191206" cy="774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Active</a:t>
          </a:r>
          <a:endParaRPr lang="en-GB" sz="2000" kern="1200" dirty="0"/>
        </a:p>
      </dsp:txBody>
      <dsp:txXfrm>
        <a:off x="4809628" y="2701072"/>
        <a:ext cx="1191206" cy="774284"/>
      </dsp:txXfrm>
    </dsp:sp>
    <dsp:sp modelId="{9CCC5563-11CC-4A82-9309-0A4F6976BD15}">
      <dsp:nvSpPr>
        <dsp:cNvPr id="0" name=""/>
        <dsp:cNvSpPr/>
      </dsp:nvSpPr>
      <dsp:spPr>
        <a:xfrm>
          <a:off x="1083054" y="30611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132978" y="3288562"/>
              </a:moveTo>
              <a:arcTo wR="2207798" hR="2207798" stAng="1758548" swAng="6329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C2290-043B-444A-B6AF-DFEBF577CE37}">
      <dsp:nvSpPr>
        <dsp:cNvPr id="0" name=""/>
        <dsp:cNvSpPr/>
      </dsp:nvSpPr>
      <dsp:spPr>
        <a:xfrm>
          <a:off x="3857999" y="4029493"/>
          <a:ext cx="1191206" cy="7742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Enrol</a:t>
          </a:r>
          <a:endParaRPr lang="en-GB" sz="2000" kern="1200" dirty="0"/>
        </a:p>
      </dsp:txBody>
      <dsp:txXfrm>
        <a:off x="3857999" y="4029493"/>
        <a:ext cx="1191206" cy="774284"/>
      </dsp:txXfrm>
    </dsp:sp>
    <dsp:sp modelId="{34925FC5-C3F5-42CA-AF19-2CFB5848484B}">
      <dsp:nvSpPr>
        <dsp:cNvPr id="0" name=""/>
        <dsp:cNvSpPr/>
      </dsp:nvSpPr>
      <dsp:spPr>
        <a:xfrm>
          <a:off x="989776" y="376943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622553" y="4376288"/>
              </a:moveTo>
              <a:arcTo wR="2207798" hR="2207798" stAng="4750328" swAng="12121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20BBA-786F-4446-B4DD-7C0F4C38DD8D}">
      <dsp:nvSpPr>
        <dsp:cNvPr id="0" name=""/>
        <dsp:cNvSpPr/>
      </dsp:nvSpPr>
      <dsp:spPr>
        <a:xfrm>
          <a:off x="1399596" y="4029485"/>
          <a:ext cx="1191206" cy="7742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Study</a:t>
          </a:r>
          <a:endParaRPr lang="en-GB" sz="2000" kern="1200" dirty="0"/>
        </a:p>
      </dsp:txBody>
      <dsp:txXfrm>
        <a:off x="1399596" y="4029485"/>
        <a:ext cx="1191206" cy="774284"/>
      </dsp:txXfrm>
    </dsp:sp>
    <dsp:sp modelId="{958A18B4-9117-45C7-BB4D-8A103217A927}">
      <dsp:nvSpPr>
        <dsp:cNvPr id="0" name=""/>
        <dsp:cNvSpPr/>
      </dsp:nvSpPr>
      <dsp:spPr>
        <a:xfrm>
          <a:off x="1050649" y="402302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36108" y="3525177"/>
              </a:moveTo>
              <a:arcTo wR="2207798" hR="2207798" stAng="8601991" swAng="61113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A9814-FBB7-4D4D-8EDF-8E24D5A965E3}">
      <dsp:nvSpPr>
        <dsp:cNvPr id="0" name=""/>
        <dsp:cNvSpPr/>
      </dsp:nvSpPr>
      <dsp:spPr>
        <a:xfrm>
          <a:off x="504740" y="2701072"/>
          <a:ext cx="1191206" cy="77428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Progress</a:t>
          </a:r>
          <a:endParaRPr lang="en-GB" sz="2000" kern="1200" dirty="0"/>
        </a:p>
      </dsp:txBody>
      <dsp:txXfrm>
        <a:off x="504740" y="2701072"/>
        <a:ext cx="1191206" cy="774284"/>
      </dsp:txXfrm>
    </dsp:sp>
    <dsp:sp modelId="{D827EED3-695C-46B6-BC28-BB7DD591EABC}">
      <dsp:nvSpPr>
        <dsp:cNvPr id="0" name=""/>
        <dsp:cNvSpPr/>
      </dsp:nvSpPr>
      <dsp:spPr>
        <a:xfrm>
          <a:off x="1045943" y="41180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603" y="2065296"/>
              </a:moveTo>
              <a:arcTo wR="2207798" hR="2207798" stAng="11022042" swAng="10660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44FD3-59E9-40A1-B5EF-FAB2593A1D0C}">
      <dsp:nvSpPr>
        <dsp:cNvPr id="0" name=""/>
        <dsp:cNvSpPr/>
      </dsp:nvSpPr>
      <dsp:spPr>
        <a:xfrm>
          <a:off x="945345" y="833246"/>
          <a:ext cx="1191206" cy="7742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Graduate</a:t>
          </a:r>
          <a:endParaRPr lang="en-GB" sz="2000" kern="1200" dirty="0"/>
        </a:p>
      </dsp:txBody>
      <dsp:txXfrm>
        <a:off x="945345" y="833246"/>
        <a:ext cx="1191206" cy="774284"/>
      </dsp:txXfrm>
    </dsp:sp>
    <dsp:sp modelId="{2605865E-15E0-4F68-9263-53C765DBB69D}">
      <dsp:nvSpPr>
        <dsp:cNvPr id="0" name=""/>
        <dsp:cNvSpPr/>
      </dsp:nvSpPr>
      <dsp:spPr>
        <a:xfrm>
          <a:off x="1075001" y="380497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999008" y="360313"/>
              </a:moveTo>
              <a:arcTo wR="2207798" hR="2207798" stAng="14208222" swAng="7548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541721"/>
            <a:ext cx="87296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F01: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Student Record Maintenance &amp; Changes 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of Circumstance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Presented by </a:t>
            </a:r>
            <a:r>
              <a:rPr lang="en-GB" sz="2400" b="1" smtClean="0">
                <a:solidFill>
                  <a:srgbClr val="002060"/>
                </a:solidFill>
              </a:rPr>
              <a:t>Tracey </a:t>
            </a:r>
            <a:r>
              <a:rPr lang="en-GB" sz="2400" b="1" smtClean="0">
                <a:solidFill>
                  <a:srgbClr val="002060"/>
                </a:solidFill>
              </a:rPr>
              <a:t>Einig-Jones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82" y="1828800"/>
            <a:ext cx="735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Another use for the Student Services Centre is to act as a ‘jump in’ point to other places within SIS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82" y="3526971"/>
            <a:ext cx="6816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This means that navigation around the system is easier as menus and pages don’t have to be remembered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618" r="41546" b="2933"/>
          <a:stretch>
            <a:fillRect/>
          </a:stretch>
        </p:blipFill>
        <p:spPr bwMode="auto">
          <a:xfrm>
            <a:off x="147782" y="0"/>
            <a:ext cx="6677891" cy="67204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6677891" y="628073"/>
            <a:ext cx="1293091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21236" y="1145309"/>
            <a:ext cx="1717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this button will let you ‘jump’ to the Programme/Plan Stack</a:t>
            </a:r>
            <a:endParaRPr lang="en-GB" sz="1400" dirty="0"/>
          </a:p>
        </p:txBody>
      </p:sp>
      <p:sp>
        <p:nvSpPr>
          <p:cNvPr id="6" name="Left Arrow 5"/>
          <p:cNvSpPr/>
          <p:nvPr/>
        </p:nvSpPr>
        <p:spPr>
          <a:xfrm>
            <a:off x="2849418" y="4456546"/>
            <a:ext cx="5010727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2000" y="4973782"/>
            <a:ext cx="1717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these links will display what Level the student was at and the Courses they were/are enrolled upon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327" y="1568435"/>
            <a:ext cx="73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We can to use the                               button to take us straight to the students Programme data page. 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8646" t="30017" r="43648" b="67183"/>
          <a:stretch>
            <a:fillRect/>
          </a:stretch>
        </p:blipFill>
        <p:spPr bwMode="auto">
          <a:xfrm>
            <a:off x="3098537" y="1672996"/>
            <a:ext cx="2022763" cy="2493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t="21322" r="27342" b="31556"/>
          <a:stretch>
            <a:fillRect/>
          </a:stretch>
        </p:blipFill>
        <p:spPr bwMode="auto">
          <a:xfrm>
            <a:off x="794327" y="2425850"/>
            <a:ext cx="7536873" cy="3716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4876" r="41919" b="31435"/>
          <a:stretch>
            <a:fillRect/>
          </a:stretch>
        </p:blipFill>
        <p:spPr bwMode="auto">
          <a:xfrm>
            <a:off x="531627" y="1271304"/>
            <a:ext cx="7719237" cy="5563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1627" y="563418"/>
            <a:ext cx="732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Example Withdrawn Student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8743" y="3593804"/>
            <a:ext cx="4742121" cy="4678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2797" y="507264"/>
            <a:ext cx="7413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GB" sz="3600" b="1" dirty="0" smtClean="0">
                <a:solidFill>
                  <a:srgbClr val="92D050"/>
                </a:solidFill>
              </a:rPr>
              <a:t>Withdrawal from Programme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2317" r="35216" b="37976"/>
          <a:stretch>
            <a:fillRect/>
          </a:stretch>
        </p:blipFill>
        <p:spPr bwMode="auto">
          <a:xfrm>
            <a:off x="222018" y="1338261"/>
            <a:ext cx="8613638" cy="41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60019" y="2094614"/>
            <a:ext cx="1775637" cy="7442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12894" y="2619153"/>
            <a:ext cx="1506279" cy="3898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43536" y="2838893"/>
            <a:ext cx="1775637" cy="5209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0523" t="37694" r="42442" b="12532"/>
          <a:stretch>
            <a:fillRect/>
          </a:stretch>
        </p:blipFill>
        <p:spPr bwMode="auto">
          <a:xfrm>
            <a:off x="3561906" y="1568634"/>
            <a:ext cx="3296093" cy="4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17386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024" y="1508382"/>
            <a:ext cx="4793506" cy="47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2772" y="194716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Once saved a Discontinued status CANNOT be undone.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172" y="3040912"/>
            <a:ext cx="837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It SHOULDN’T be done from a business process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72" y="390214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But in addition, it actually </a:t>
            </a:r>
            <a:r>
              <a:rPr lang="en-GB" sz="2800" b="1" dirty="0" smtClean="0">
                <a:solidFill>
                  <a:srgbClr val="002060"/>
                </a:solidFill>
              </a:rPr>
              <a:t>CAN’T</a:t>
            </a:r>
            <a:r>
              <a:rPr lang="en-GB" sz="2800" dirty="0" smtClean="0">
                <a:solidFill>
                  <a:srgbClr val="002060"/>
                </a:solidFill>
              </a:rPr>
              <a:t> be </a:t>
            </a:r>
            <a:r>
              <a:rPr lang="en-GB" sz="2800" b="1" dirty="0" smtClean="0">
                <a:solidFill>
                  <a:srgbClr val="92D050"/>
                </a:solidFill>
              </a:rPr>
              <a:t>undone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unpicked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amended</a:t>
            </a:r>
            <a:r>
              <a:rPr lang="en-GB" sz="2800" dirty="0" smtClean="0">
                <a:solidFill>
                  <a:srgbClr val="002060"/>
                </a:solidFill>
              </a:rPr>
              <a:t> or </a:t>
            </a:r>
            <a:r>
              <a:rPr lang="en-GB" sz="2800" b="1" dirty="0" smtClean="0">
                <a:solidFill>
                  <a:srgbClr val="92D050"/>
                </a:solidFill>
              </a:rPr>
              <a:t>overwritten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772" y="5117084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If in doubt suspend the student and seek further information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13297" y="464024"/>
            <a:ext cx="327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31089" y="464024"/>
            <a:ext cx="602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 - LOA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13" y="1555845"/>
            <a:ext cx="8748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Also known as Intermissions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Like Withdrawals we combine </a:t>
            </a:r>
            <a:r>
              <a:rPr lang="en-GB" sz="3600" dirty="0" err="1" smtClean="0">
                <a:solidFill>
                  <a:srgbClr val="002060"/>
                </a:solidFill>
              </a:rPr>
              <a:t>Prog</a:t>
            </a:r>
            <a:r>
              <a:rPr lang="en-GB" sz="3600" dirty="0" smtClean="0">
                <a:solidFill>
                  <a:srgbClr val="002060"/>
                </a:solidFill>
              </a:rPr>
              <a:t>/Plan actions with Student Finance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The Student Zones will process these requests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9822" y="563418"/>
            <a:ext cx="598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Example LOA Student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21811" r="42355" b="29869"/>
          <a:stretch>
            <a:fillRect/>
          </a:stretch>
        </p:blipFill>
        <p:spPr bwMode="auto">
          <a:xfrm>
            <a:off x="531628" y="1297171"/>
            <a:ext cx="8038214" cy="52534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27721" y="2987748"/>
            <a:ext cx="4742121" cy="4678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014" y="1678675"/>
            <a:ext cx="7804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Another Stack/Finance combo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Student Zones record the action and the date the student actually physically returns to study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and crucially...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49" y="1585913"/>
            <a:ext cx="7172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 </a:t>
            </a:r>
            <a:r>
              <a:rPr lang="en-GB" sz="2800" b="1" dirty="0">
                <a:solidFill>
                  <a:srgbClr val="002060"/>
                </a:solidFill>
              </a:rPr>
              <a:t>f</a:t>
            </a:r>
            <a:r>
              <a:rPr lang="en-GB" sz="2800" b="1" dirty="0" smtClean="0">
                <a:solidFill>
                  <a:srgbClr val="002060"/>
                </a:solidFill>
              </a:rPr>
              <a:t>ew comments...</a:t>
            </a:r>
          </a:p>
          <a:p>
            <a:pPr lvl="1"/>
            <a:endParaRPr lang="en-GB" sz="28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There is a lot to learn!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New terminology – use the Glossary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If you’re not sure, ask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There </a:t>
            </a:r>
            <a:r>
              <a:rPr lang="en-GB" sz="2800" b="1" u="sng" dirty="0" smtClean="0">
                <a:solidFill>
                  <a:srgbClr val="002060"/>
                </a:solidFill>
              </a:rPr>
              <a:t>is</a:t>
            </a:r>
            <a:r>
              <a:rPr lang="en-GB" sz="2800" dirty="0" smtClean="0">
                <a:solidFill>
                  <a:srgbClr val="002060"/>
                </a:solidFill>
              </a:rPr>
              <a:t> a lot to learn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Please, don’t be shy in asking for 	clarification. We understand.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63" y="1678675"/>
            <a:ext cx="8120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The student needs to: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Complete the Student Registration Form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Be enrolled on to their Core classes and select/ enrol on their Options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This generates the Fee.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9302" y="464024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/>
        </p:nvGrpSpPr>
        <p:grpSpPr>
          <a:xfrm>
            <a:off x="3900488" y="1396999"/>
            <a:ext cx="4986337" cy="1746251"/>
            <a:chOff x="3900488" y="1396999"/>
            <a:chExt cx="4986337" cy="1746251"/>
          </a:xfrm>
        </p:grpSpPr>
        <p:sp>
          <p:nvSpPr>
            <p:cNvPr id="5" name="Rounded Rectangle 4"/>
            <p:cNvSpPr/>
            <p:nvPr/>
          </p:nvSpPr>
          <p:spPr>
            <a:xfrm>
              <a:off x="3900488" y="1396999"/>
              <a:ext cx="4986337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3625" y="1396999"/>
              <a:ext cx="2743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600" b="1" dirty="0" smtClean="0">
                  <a:solidFill>
                    <a:srgbClr val="002060"/>
                  </a:solidFill>
                </a:rPr>
                <a:t>Recruitment &amp; Admissions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114925" y="4000500"/>
            <a:ext cx="3771900" cy="2371724"/>
            <a:chOff x="5114925" y="4000500"/>
            <a:chExt cx="3771900" cy="2371724"/>
          </a:xfrm>
        </p:grpSpPr>
        <p:sp>
          <p:nvSpPr>
            <p:cNvPr id="7" name="Rounded Rectangle 6"/>
            <p:cNvSpPr/>
            <p:nvPr/>
          </p:nvSpPr>
          <p:spPr>
            <a:xfrm>
              <a:off x="5114925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7975" y="5357813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srgbClr val="002060"/>
                  </a:solidFill>
                </a:rPr>
                <a:t>Enrolment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381000" y="4000500"/>
            <a:ext cx="3771900" cy="2371724"/>
            <a:chOff x="381000" y="4000500"/>
            <a:chExt cx="3771900" cy="2371724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5357813"/>
              <a:ext cx="21764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Learning &amp; Progression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171450" y="1396999"/>
            <a:ext cx="3729038" cy="1746251"/>
            <a:chOff x="171450" y="1396999"/>
            <a:chExt cx="3729038" cy="1746251"/>
          </a:xfrm>
        </p:grpSpPr>
        <p:sp>
          <p:nvSpPr>
            <p:cNvPr id="12" name="Rounded Rectangle 11"/>
            <p:cNvSpPr/>
            <p:nvPr/>
          </p:nvSpPr>
          <p:spPr>
            <a:xfrm>
              <a:off x="171450" y="1396999"/>
              <a:ext cx="3729038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571625"/>
              <a:ext cx="21764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Completion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1309688" y="1396999"/>
          <a:ext cx="6505575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1217235" y="545690"/>
            <a:ext cx="6983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The Person </a:t>
            </a:r>
            <a:r>
              <a:rPr lang="en-GB" sz="4000" b="1" dirty="0">
                <a:solidFill>
                  <a:srgbClr val="92D050"/>
                </a:solidFill>
              </a:rPr>
              <a:t>L</a:t>
            </a:r>
            <a:r>
              <a:rPr lang="en-GB" sz="4000" b="1" dirty="0" smtClean="0">
                <a:solidFill>
                  <a:srgbClr val="92D050"/>
                </a:solidFill>
              </a:rPr>
              <a:t>ifecycle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F01 - Key Objectives: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Withdrawals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Student Services </a:t>
            </a:r>
            <a:r>
              <a:rPr lang="en-GB" sz="2800" dirty="0" err="1" smtClean="0">
                <a:solidFill>
                  <a:srgbClr val="002060"/>
                </a:solidFill>
              </a:rPr>
              <a:t>Center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Suspensions &amp; Resumptions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 algn="ctr"/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21141" y="507264"/>
            <a:ext cx="4256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Withdrawals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03" y="1828800"/>
            <a:ext cx="82870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Process:</a:t>
            </a:r>
          </a:p>
          <a:p>
            <a:pPr>
              <a:buClr>
                <a:srgbClr val="92D050"/>
              </a:buClr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Student Zones process all Withdrawal requests</a:t>
            </a:r>
          </a:p>
          <a:p>
            <a:pPr>
              <a:buClr>
                <a:srgbClr val="92D050"/>
              </a:buClr>
            </a:pPr>
            <a:endParaRPr lang="en-GB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66034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41" y="1887594"/>
            <a:ext cx="7686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Use the Student Services Centre to view a students status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1611086"/>
            <a:ext cx="76661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What is the Student Services </a:t>
            </a:r>
            <a:r>
              <a:rPr lang="en-GB" sz="3200" b="1" dirty="0" err="1" smtClean="0">
                <a:solidFill>
                  <a:srgbClr val="002060"/>
                </a:solidFill>
              </a:rPr>
              <a:t>Center</a:t>
            </a:r>
            <a:r>
              <a:rPr lang="en-GB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92D050"/>
              </a:buClr>
            </a:pPr>
            <a:r>
              <a:rPr lang="en-GB" sz="2800" dirty="0" smtClean="0"/>
              <a:t>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Provides an Administrative ‘360</a:t>
            </a: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°’ view of the Student Record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 Also provides Zone and Faculty Admin staff with a view of what the student can see in Student Self Service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Is where most can processes begin.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496291"/>
            <a:ext cx="76661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2800" dirty="0" smtClean="0">
                <a:solidFill>
                  <a:srgbClr val="002060"/>
                </a:solidFill>
              </a:rPr>
              <a:t>Information that can be viewed includes:</a:t>
            </a: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Summary information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Financial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Personal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Detailed information </a:t>
            </a: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General Info (Campus Community) 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 (active Applications)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Transfer Credit (Advance Standing)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Academics (Student Records)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Finances and Financial Aid (Student Finance)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123" t="22445" r="41696" b="3235"/>
          <a:stretch>
            <a:fillRect/>
          </a:stretch>
        </p:blipFill>
        <p:spPr bwMode="auto">
          <a:xfrm>
            <a:off x="-1" y="1271304"/>
            <a:ext cx="5595257" cy="5549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71" t="21529" r="50536" b="2891"/>
          <a:stretch>
            <a:fillRect/>
          </a:stretch>
        </p:blipFill>
        <p:spPr bwMode="auto">
          <a:xfrm>
            <a:off x="4419600" y="1271304"/>
            <a:ext cx="4578302" cy="55750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481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117</cp:revision>
  <dcterms:created xsi:type="dcterms:W3CDTF">2009-10-29T15:56:45Z</dcterms:created>
  <dcterms:modified xsi:type="dcterms:W3CDTF">2011-10-03T17:15:49Z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