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4"/>
  </p:sldMasterIdLst>
  <p:handoutMasterIdLst>
    <p:handoutMasterId r:id="rId41"/>
  </p:handoutMasterIdLst>
  <p:sldIdLst>
    <p:sldId id="257" r:id="rId5"/>
    <p:sldId id="258" r:id="rId6"/>
    <p:sldId id="260" r:id="rId7"/>
    <p:sldId id="270" r:id="rId8"/>
    <p:sldId id="271" r:id="rId9"/>
    <p:sldId id="261" r:id="rId10"/>
    <p:sldId id="268" r:id="rId11"/>
    <p:sldId id="269" r:id="rId12"/>
    <p:sldId id="272" r:id="rId13"/>
    <p:sldId id="262" r:id="rId14"/>
    <p:sldId id="290" r:id="rId15"/>
    <p:sldId id="263" r:id="rId16"/>
    <p:sldId id="264" r:id="rId17"/>
    <p:sldId id="292" r:id="rId18"/>
    <p:sldId id="266" r:id="rId19"/>
    <p:sldId id="273" r:id="rId20"/>
    <p:sldId id="274" r:id="rId21"/>
    <p:sldId id="267" r:id="rId22"/>
    <p:sldId id="293" r:id="rId23"/>
    <p:sldId id="275" r:id="rId24"/>
    <p:sldId id="265" r:id="rId25"/>
    <p:sldId id="291" r:id="rId26"/>
    <p:sldId id="279" r:id="rId27"/>
    <p:sldId id="280" r:id="rId28"/>
    <p:sldId id="281" r:id="rId29"/>
    <p:sldId id="282" r:id="rId30"/>
    <p:sldId id="286" r:id="rId31"/>
    <p:sldId id="284" r:id="rId32"/>
    <p:sldId id="285" r:id="rId33"/>
    <p:sldId id="289" r:id="rId34"/>
    <p:sldId id="283" r:id="rId35"/>
    <p:sldId id="294" r:id="rId36"/>
    <p:sldId id="287" r:id="rId37"/>
    <p:sldId id="277" r:id="rId38"/>
    <p:sldId id="288" r:id="rId39"/>
    <p:sldId id="278" r:id="rId40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0" autoAdjust="0"/>
    <p:restoredTop sz="94312" autoAdjust="0"/>
  </p:normalViewPr>
  <p:slideViewPr>
    <p:cSldViewPr snapToGrid="0" snapToObjects="1">
      <p:cViewPr>
        <p:scale>
          <a:sx n="80" d="100"/>
          <a:sy n="80" d="100"/>
        </p:scale>
        <p:origin x="-816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EF90D5-2B2E-4734-8BF0-1AF530256B6C}" type="doc">
      <dgm:prSet loTypeId="urn:microsoft.com/office/officeart/2005/8/layout/cycle5" loCatId="cycle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31F6240A-B4DD-46C8-8DD5-181D55E0DE3C}">
      <dgm:prSet phldrT="[Text]"/>
      <dgm:spPr/>
      <dgm:t>
        <a:bodyPr/>
        <a:lstStyle/>
        <a:p>
          <a:r>
            <a:rPr lang="en-GB" dirty="0" smtClean="0"/>
            <a:t>Plan By Requirements</a:t>
          </a:r>
          <a:endParaRPr lang="en-GB" dirty="0"/>
        </a:p>
      </dgm:t>
    </dgm:pt>
    <dgm:pt modelId="{B20B6CC8-EB0C-48CB-A38A-DAE351BA0B9D}" type="parTrans" cxnId="{F83511E5-707E-45C7-BC5C-9B9E998A7468}">
      <dgm:prSet/>
      <dgm:spPr/>
      <dgm:t>
        <a:bodyPr/>
        <a:lstStyle/>
        <a:p>
          <a:endParaRPr lang="en-GB"/>
        </a:p>
      </dgm:t>
    </dgm:pt>
    <dgm:pt modelId="{7EFB51CD-256D-4766-9A09-471E07318727}" type="sibTrans" cxnId="{F83511E5-707E-45C7-BC5C-9B9E998A7468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GB"/>
        </a:p>
      </dgm:t>
    </dgm:pt>
    <dgm:pt modelId="{DE00454C-C85E-49B0-836A-E7BE88CE8244}">
      <dgm:prSet phldrT="[Text]"/>
      <dgm:spPr/>
      <dgm:t>
        <a:bodyPr/>
        <a:lstStyle/>
        <a:p>
          <a:r>
            <a:rPr lang="en-GB" dirty="0"/>
            <a:t>Enrolment</a:t>
          </a:r>
        </a:p>
      </dgm:t>
    </dgm:pt>
    <dgm:pt modelId="{A10F23B9-5C05-44E9-B4DC-3BC9A0A99BCD}" type="parTrans" cxnId="{EAF318FB-B0ED-4090-AA2E-DFF0153D448B}">
      <dgm:prSet/>
      <dgm:spPr/>
      <dgm:t>
        <a:bodyPr/>
        <a:lstStyle/>
        <a:p>
          <a:endParaRPr lang="en-GB"/>
        </a:p>
      </dgm:t>
    </dgm:pt>
    <dgm:pt modelId="{1F62372B-CEE9-4657-83CE-79F801082559}" type="sibTrans" cxnId="{EAF318FB-B0ED-4090-AA2E-DFF0153D448B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GB"/>
        </a:p>
      </dgm:t>
    </dgm:pt>
    <dgm:pt modelId="{FF0F6838-DEBE-41FC-A847-C74E397DD2EE}">
      <dgm:prSet phldrT="[Text]"/>
      <dgm:spPr/>
      <dgm:t>
        <a:bodyPr/>
        <a:lstStyle/>
        <a:p>
          <a:r>
            <a:rPr lang="en-GB" dirty="0"/>
            <a:t>Progression</a:t>
          </a:r>
        </a:p>
      </dgm:t>
    </dgm:pt>
    <dgm:pt modelId="{104ACA0F-4276-4218-A74A-AFA4ED87DBD7}" type="parTrans" cxnId="{4FF6F06C-7462-4423-A22B-1808B54EDCFA}">
      <dgm:prSet/>
      <dgm:spPr/>
      <dgm:t>
        <a:bodyPr/>
        <a:lstStyle/>
        <a:p>
          <a:endParaRPr lang="en-GB"/>
        </a:p>
      </dgm:t>
    </dgm:pt>
    <dgm:pt modelId="{ED72F9C3-C193-4B66-8B69-7D8A253BD52D}" type="sibTrans" cxnId="{4FF6F06C-7462-4423-A22B-1808B54EDCFA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GB"/>
        </a:p>
      </dgm:t>
    </dgm:pt>
    <dgm:pt modelId="{E025CB30-33FF-4AF6-A3B6-8C4B516FDD36}" type="pres">
      <dgm:prSet presAssocID="{AAEF90D5-2B2E-4734-8BF0-1AF530256B6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BCAB0-EB2D-4669-88A6-531B576922EA}" type="pres">
      <dgm:prSet presAssocID="{31F6240A-B4DD-46C8-8DD5-181D55E0DE3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B8A45E-5999-495B-A65A-C8A361CBF7B3}" type="pres">
      <dgm:prSet presAssocID="{31F6240A-B4DD-46C8-8DD5-181D55E0DE3C}" presName="spNode" presStyleCnt="0"/>
      <dgm:spPr/>
    </dgm:pt>
    <dgm:pt modelId="{96637F94-EB95-48C7-804F-53F0824A277F}" type="pres">
      <dgm:prSet presAssocID="{7EFB51CD-256D-4766-9A09-471E07318727}" presName="sibTrans" presStyleLbl="sibTrans1D1" presStyleIdx="0" presStyleCnt="3"/>
      <dgm:spPr/>
      <dgm:t>
        <a:bodyPr/>
        <a:lstStyle/>
        <a:p>
          <a:endParaRPr lang="en-GB"/>
        </a:p>
      </dgm:t>
    </dgm:pt>
    <dgm:pt modelId="{D5DFF18D-BF19-4117-8BFD-4323B69F0121}" type="pres">
      <dgm:prSet presAssocID="{DE00454C-C85E-49B0-836A-E7BE88CE8244}" presName="node" presStyleLbl="node1" presStyleIdx="1" presStyleCnt="3" custRadScaleRad="102443" custRadScaleInc="-309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EBC6FE-DFC8-4A73-ACA1-7932FEB7FDA7}" type="pres">
      <dgm:prSet presAssocID="{DE00454C-C85E-49B0-836A-E7BE88CE8244}" presName="spNode" presStyleCnt="0"/>
      <dgm:spPr/>
    </dgm:pt>
    <dgm:pt modelId="{E706140B-1AD3-4230-855E-1F347DF11ACB}" type="pres">
      <dgm:prSet presAssocID="{1F62372B-CEE9-4657-83CE-79F801082559}" presName="sibTrans" presStyleLbl="sibTrans1D1" presStyleIdx="1" presStyleCnt="3"/>
      <dgm:spPr/>
      <dgm:t>
        <a:bodyPr/>
        <a:lstStyle/>
        <a:p>
          <a:endParaRPr lang="en-GB"/>
        </a:p>
      </dgm:t>
    </dgm:pt>
    <dgm:pt modelId="{1903CCDA-6040-435D-8C9A-39C817E25735}" type="pres">
      <dgm:prSet presAssocID="{FF0F6838-DEBE-41FC-A847-C74E397DD2EE}" presName="node" presStyleLbl="node1" presStyleIdx="2" presStyleCnt="3" custRadScaleRad="102461" custRadScaleInc="255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21D208-F5DB-451D-B7FA-B8348AFD0894}" type="pres">
      <dgm:prSet presAssocID="{FF0F6838-DEBE-41FC-A847-C74E397DD2EE}" presName="spNode" presStyleCnt="0"/>
      <dgm:spPr/>
    </dgm:pt>
    <dgm:pt modelId="{0F2BAC46-8273-49EE-9408-C12195A91FE2}" type="pres">
      <dgm:prSet presAssocID="{ED72F9C3-C193-4B66-8B69-7D8A253BD52D}" presName="sibTrans" presStyleLbl="sibTrans1D1" presStyleIdx="2" presStyleCnt="3"/>
      <dgm:spPr/>
      <dgm:t>
        <a:bodyPr/>
        <a:lstStyle/>
        <a:p>
          <a:endParaRPr lang="en-GB"/>
        </a:p>
      </dgm:t>
    </dgm:pt>
  </dgm:ptLst>
  <dgm:cxnLst>
    <dgm:cxn modelId="{4FF6F06C-7462-4423-A22B-1808B54EDCFA}" srcId="{AAEF90D5-2B2E-4734-8BF0-1AF530256B6C}" destId="{FF0F6838-DEBE-41FC-A847-C74E397DD2EE}" srcOrd="2" destOrd="0" parTransId="{104ACA0F-4276-4218-A74A-AFA4ED87DBD7}" sibTransId="{ED72F9C3-C193-4B66-8B69-7D8A253BD52D}"/>
    <dgm:cxn modelId="{F83511E5-707E-45C7-BC5C-9B9E998A7468}" srcId="{AAEF90D5-2B2E-4734-8BF0-1AF530256B6C}" destId="{31F6240A-B4DD-46C8-8DD5-181D55E0DE3C}" srcOrd="0" destOrd="0" parTransId="{B20B6CC8-EB0C-48CB-A38A-DAE351BA0B9D}" sibTransId="{7EFB51CD-256D-4766-9A09-471E07318727}"/>
    <dgm:cxn modelId="{B81521DC-1D0F-4C7A-AA3E-1E9238208339}" type="presOf" srcId="{AAEF90D5-2B2E-4734-8BF0-1AF530256B6C}" destId="{E025CB30-33FF-4AF6-A3B6-8C4B516FDD36}" srcOrd="0" destOrd="0" presId="urn:microsoft.com/office/officeart/2005/8/layout/cycle5"/>
    <dgm:cxn modelId="{C6F56CF8-EEF8-4034-A6E8-DD650F8F8239}" type="presOf" srcId="{ED72F9C3-C193-4B66-8B69-7D8A253BD52D}" destId="{0F2BAC46-8273-49EE-9408-C12195A91FE2}" srcOrd="0" destOrd="0" presId="urn:microsoft.com/office/officeart/2005/8/layout/cycle5"/>
    <dgm:cxn modelId="{0076A3B7-469A-438C-AA32-53FC0EC6B5FF}" type="presOf" srcId="{1F62372B-CEE9-4657-83CE-79F801082559}" destId="{E706140B-1AD3-4230-855E-1F347DF11ACB}" srcOrd="0" destOrd="0" presId="urn:microsoft.com/office/officeart/2005/8/layout/cycle5"/>
    <dgm:cxn modelId="{605C9F76-929A-45F6-B302-DF43CE0DA3F0}" type="presOf" srcId="{31F6240A-B4DD-46C8-8DD5-181D55E0DE3C}" destId="{882BCAB0-EB2D-4669-88A6-531B576922EA}" srcOrd="0" destOrd="0" presId="urn:microsoft.com/office/officeart/2005/8/layout/cycle5"/>
    <dgm:cxn modelId="{954341A1-48BE-486A-B10F-B0398C8310A7}" type="presOf" srcId="{7EFB51CD-256D-4766-9A09-471E07318727}" destId="{96637F94-EB95-48C7-804F-53F0824A277F}" srcOrd="0" destOrd="0" presId="urn:microsoft.com/office/officeart/2005/8/layout/cycle5"/>
    <dgm:cxn modelId="{0159688B-26ED-4FFC-8D89-973CC49226AC}" type="presOf" srcId="{DE00454C-C85E-49B0-836A-E7BE88CE8244}" destId="{D5DFF18D-BF19-4117-8BFD-4323B69F0121}" srcOrd="0" destOrd="0" presId="urn:microsoft.com/office/officeart/2005/8/layout/cycle5"/>
    <dgm:cxn modelId="{6AB69904-C5E7-4A47-98A7-9986B41FB15C}" type="presOf" srcId="{FF0F6838-DEBE-41FC-A847-C74E397DD2EE}" destId="{1903CCDA-6040-435D-8C9A-39C817E25735}" srcOrd="0" destOrd="0" presId="urn:microsoft.com/office/officeart/2005/8/layout/cycle5"/>
    <dgm:cxn modelId="{EAF318FB-B0ED-4090-AA2E-DFF0153D448B}" srcId="{AAEF90D5-2B2E-4734-8BF0-1AF530256B6C}" destId="{DE00454C-C85E-49B0-836A-E7BE88CE8244}" srcOrd="1" destOrd="0" parTransId="{A10F23B9-5C05-44E9-B4DC-3BC9A0A99BCD}" sibTransId="{1F62372B-CEE9-4657-83CE-79F801082559}"/>
    <dgm:cxn modelId="{0646B5CE-2F5B-4FEA-AC28-7B07325E113E}" type="presParOf" srcId="{E025CB30-33FF-4AF6-A3B6-8C4B516FDD36}" destId="{882BCAB0-EB2D-4669-88A6-531B576922EA}" srcOrd="0" destOrd="0" presId="urn:microsoft.com/office/officeart/2005/8/layout/cycle5"/>
    <dgm:cxn modelId="{3CB57621-310F-4045-9F05-909DCE053AB3}" type="presParOf" srcId="{E025CB30-33FF-4AF6-A3B6-8C4B516FDD36}" destId="{CEB8A45E-5999-495B-A65A-C8A361CBF7B3}" srcOrd="1" destOrd="0" presId="urn:microsoft.com/office/officeart/2005/8/layout/cycle5"/>
    <dgm:cxn modelId="{2B6E96E0-181B-494D-A541-E5EC9A013256}" type="presParOf" srcId="{E025CB30-33FF-4AF6-A3B6-8C4B516FDD36}" destId="{96637F94-EB95-48C7-804F-53F0824A277F}" srcOrd="2" destOrd="0" presId="urn:microsoft.com/office/officeart/2005/8/layout/cycle5"/>
    <dgm:cxn modelId="{188B3040-9175-4787-BA79-4CDCF6886D2D}" type="presParOf" srcId="{E025CB30-33FF-4AF6-A3B6-8C4B516FDD36}" destId="{D5DFF18D-BF19-4117-8BFD-4323B69F0121}" srcOrd="3" destOrd="0" presId="urn:microsoft.com/office/officeart/2005/8/layout/cycle5"/>
    <dgm:cxn modelId="{6E75D350-AC81-4362-81B5-A8EE3B992046}" type="presParOf" srcId="{E025CB30-33FF-4AF6-A3B6-8C4B516FDD36}" destId="{ABEBC6FE-DFC8-4A73-ACA1-7932FEB7FDA7}" srcOrd="4" destOrd="0" presId="urn:microsoft.com/office/officeart/2005/8/layout/cycle5"/>
    <dgm:cxn modelId="{544FBA09-DDEA-4AC5-BD76-A20E40E27A11}" type="presParOf" srcId="{E025CB30-33FF-4AF6-A3B6-8C4B516FDD36}" destId="{E706140B-1AD3-4230-855E-1F347DF11ACB}" srcOrd="5" destOrd="0" presId="urn:microsoft.com/office/officeart/2005/8/layout/cycle5"/>
    <dgm:cxn modelId="{DCE81B3E-EE27-4431-825A-17D1E161DAF0}" type="presParOf" srcId="{E025CB30-33FF-4AF6-A3B6-8C4B516FDD36}" destId="{1903CCDA-6040-435D-8C9A-39C817E25735}" srcOrd="6" destOrd="0" presId="urn:microsoft.com/office/officeart/2005/8/layout/cycle5"/>
    <dgm:cxn modelId="{672BE4BE-DC6F-4AF2-B2CD-E2042FD27D53}" type="presParOf" srcId="{E025CB30-33FF-4AF6-A3B6-8C4B516FDD36}" destId="{AB21D208-F5DB-451D-B7FA-B8348AFD0894}" srcOrd="7" destOrd="0" presId="urn:microsoft.com/office/officeart/2005/8/layout/cycle5"/>
    <dgm:cxn modelId="{28E05E79-F51D-4332-9ED0-5B59FFD91F73}" type="presParOf" srcId="{E025CB30-33FF-4AF6-A3B6-8C4B516FDD36}" destId="{0F2BAC46-8273-49EE-9408-C12195A91FE2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2BCAB0-EB2D-4669-88A6-531B576922EA}">
      <dsp:nvSpPr>
        <dsp:cNvPr id="0" name=""/>
        <dsp:cNvSpPr/>
      </dsp:nvSpPr>
      <dsp:spPr>
        <a:xfrm>
          <a:off x="2084502" y="1270"/>
          <a:ext cx="1973528" cy="128279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Plan By Requirements</a:t>
          </a:r>
          <a:endParaRPr lang="en-GB" sz="2300" kern="1200" dirty="0"/>
        </a:p>
      </dsp:txBody>
      <dsp:txXfrm>
        <a:off x="2084502" y="1270"/>
        <a:ext cx="1973528" cy="1282793"/>
      </dsp:txXfrm>
    </dsp:sp>
    <dsp:sp modelId="{96637F94-EB95-48C7-804F-53F0824A277F}">
      <dsp:nvSpPr>
        <dsp:cNvPr id="0" name=""/>
        <dsp:cNvSpPr/>
      </dsp:nvSpPr>
      <dsp:spPr>
        <a:xfrm>
          <a:off x="1406302" y="672822"/>
          <a:ext cx="3418104" cy="3418104"/>
        </a:xfrm>
        <a:custGeom>
          <a:avLst/>
          <a:gdLst/>
          <a:ahLst/>
          <a:cxnLst/>
          <a:rect l="0" t="0" r="0" b="0"/>
          <a:pathLst>
            <a:path>
              <a:moveTo>
                <a:pt x="2885010" y="468898"/>
              </a:moveTo>
              <a:arcTo wR="1709052" hR="1709052" stAng="18808680" swAng="1904971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D5DFF18D-BF19-4117-8BFD-4323B69F0121}">
      <dsp:nvSpPr>
        <dsp:cNvPr id="0" name=""/>
        <dsp:cNvSpPr/>
      </dsp:nvSpPr>
      <dsp:spPr>
        <a:xfrm>
          <a:off x="3753338" y="2239760"/>
          <a:ext cx="1973528" cy="128279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/>
            <a:t>Enrolment</a:t>
          </a:r>
        </a:p>
      </dsp:txBody>
      <dsp:txXfrm>
        <a:off x="3753338" y="2239760"/>
        <a:ext cx="1973528" cy="1282793"/>
      </dsp:txXfrm>
    </dsp:sp>
    <dsp:sp modelId="{E706140B-1AD3-4230-855E-1F347DF11ACB}">
      <dsp:nvSpPr>
        <dsp:cNvPr id="0" name=""/>
        <dsp:cNvSpPr/>
      </dsp:nvSpPr>
      <dsp:spPr>
        <a:xfrm>
          <a:off x="1363532" y="704526"/>
          <a:ext cx="3418104" cy="3418104"/>
        </a:xfrm>
        <a:custGeom>
          <a:avLst/>
          <a:gdLst/>
          <a:ahLst/>
          <a:cxnLst/>
          <a:rect l="0" t="0" r="0" b="0"/>
          <a:pathLst>
            <a:path>
              <a:moveTo>
                <a:pt x="2626754" y="3150816"/>
              </a:moveTo>
              <a:arcTo wR="1709052" hR="1709052" stAng="3451363" swAng="3727270"/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1903CCDA-6040-435D-8C9A-39C817E25735}">
      <dsp:nvSpPr>
        <dsp:cNvPr id="0" name=""/>
        <dsp:cNvSpPr/>
      </dsp:nvSpPr>
      <dsp:spPr>
        <a:xfrm>
          <a:off x="436625" y="2302686"/>
          <a:ext cx="1973528" cy="128279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/>
            <a:t>Progression</a:t>
          </a:r>
        </a:p>
      </dsp:txBody>
      <dsp:txXfrm>
        <a:off x="436625" y="2302686"/>
        <a:ext cx="1973528" cy="1282793"/>
      </dsp:txXfrm>
    </dsp:sp>
    <dsp:sp modelId="{0F2BAC46-8273-49EE-9408-C12195A91FE2}">
      <dsp:nvSpPr>
        <dsp:cNvPr id="0" name=""/>
        <dsp:cNvSpPr/>
      </dsp:nvSpPr>
      <dsp:spPr>
        <a:xfrm>
          <a:off x="1319033" y="672222"/>
          <a:ext cx="3418104" cy="3418104"/>
        </a:xfrm>
        <a:custGeom>
          <a:avLst/>
          <a:gdLst/>
          <a:ahLst/>
          <a:cxnLst/>
          <a:rect l="0" t="0" r="0" b="0"/>
          <a:pathLst>
            <a:path>
              <a:moveTo>
                <a:pt x="43896" y="1324191"/>
              </a:moveTo>
              <a:arcTo wR="1709052" hR="1709052" stAng="11580841" swAng="1985744"/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99323-A429-4C62-92E7-EA89E1D375B7}" type="datetimeFigureOut">
              <a:rPr lang="en-GB" smtClean="0"/>
              <a:pPr/>
              <a:t>21/03/2012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0EE1C-3190-4DFB-8FAD-C661201EB0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00650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134641-B61B-4350-A4A0-18C42C7F9955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83F48-1125-44EA-9B1A-EBCFFFA847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F3EDC2-935A-42FF-8142-936D83A068D2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210C4-0D1C-41EE-8B11-87537A0C5D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08433F-2138-4722-A769-8DC13E5AA1A1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761A0-958D-4CD8-B1A1-5EB1AB6FAF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7F6B54-0D6A-4029-A655-39DCFC6DDF4F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E828C-268C-4C06-8740-26F7706033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351F19-E0F2-4BEF-9D17-AB857ABBE7CE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18264-C496-4DDB-8BCF-A7325718DD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E5C46D-5F18-493B-BADC-5C240E9CB619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65319-B99E-44A7-95F5-7B68E2FFDF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BE97CE-3902-4359-AE56-730833B05F25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B7AF7-E2BB-4DBB-A999-D500885B35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50D8FD-85C5-4064-AB59-247A3EC02548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F4E5C-2405-4D4E-90C1-8FFF71BC91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EA323-3472-41E8-B41D-10ABB316F6DC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FF861-F860-414B-A1B0-FFE0DC2859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DE5218-200E-47D4-A910-D2D832180FE1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C565A-EF2B-4C11-B312-9F17063E6E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CE465-AB76-46EC-8FA5-C643D6E82583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B0355-A797-487B-91C1-57238BE6D0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77BF14F-A513-4781-85C9-8556CAA90DFE}" type="datetimeFigureOut">
              <a:rPr lang="en-US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725B653-229D-4A00-BE87-F2C78DCB47B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0024" y="1430594"/>
            <a:ext cx="872966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002060"/>
                </a:solidFill>
              </a:rPr>
              <a:t>Student Information System</a:t>
            </a:r>
          </a:p>
          <a:p>
            <a:pPr algn="ctr"/>
            <a:endParaRPr lang="en-GB" sz="800" b="1" dirty="0">
              <a:solidFill>
                <a:srgbClr val="002060"/>
              </a:solidFill>
            </a:endParaRPr>
          </a:p>
          <a:p>
            <a:pPr algn="ctr"/>
            <a:endParaRPr lang="en-GB" sz="4800" b="1" dirty="0" smtClean="0">
              <a:solidFill>
                <a:srgbClr val="92D050"/>
              </a:solidFill>
            </a:endParaRPr>
          </a:p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Academic Advisement</a:t>
            </a:r>
          </a:p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An </a:t>
            </a:r>
            <a:r>
              <a:rPr lang="en-GB" sz="4800" b="1" dirty="0" smtClean="0">
                <a:solidFill>
                  <a:srgbClr val="92D050"/>
                </a:solidFill>
              </a:rPr>
              <a:t>Introduction</a:t>
            </a:r>
          </a:p>
          <a:p>
            <a:pPr algn="ctr"/>
            <a:endParaRPr lang="en-GB" sz="1200" b="1" dirty="0" smtClean="0">
              <a:solidFill>
                <a:srgbClr val="92D050"/>
              </a:solidFill>
            </a:endParaRPr>
          </a:p>
          <a:p>
            <a:pPr algn="ctr"/>
            <a:endParaRPr lang="en-GB" sz="1200" b="1" dirty="0" smtClean="0">
              <a:solidFill>
                <a:srgbClr val="92D050"/>
              </a:solidFill>
            </a:endParaRPr>
          </a:p>
          <a:p>
            <a:pPr algn="ctr"/>
            <a:endParaRPr lang="en-GB" sz="1200" b="1" dirty="0" smtClean="0">
              <a:solidFill>
                <a:srgbClr val="92D050"/>
              </a:solidFill>
            </a:endParaRPr>
          </a:p>
          <a:p>
            <a:pPr algn="ctr"/>
            <a:endParaRPr lang="en-GB" sz="1200" b="1" dirty="0" smtClean="0">
              <a:solidFill>
                <a:srgbClr val="92D050"/>
              </a:solidFill>
            </a:endParaRPr>
          </a:p>
          <a:p>
            <a:pPr algn="ctr"/>
            <a:endParaRPr lang="en-GB" sz="1200" b="1" dirty="0" smtClean="0">
              <a:solidFill>
                <a:srgbClr val="92D050"/>
              </a:solidFill>
            </a:endParaRPr>
          </a:p>
          <a:p>
            <a:pPr algn="ctr"/>
            <a:endParaRPr lang="en-GB" sz="1200" b="1" dirty="0" smtClean="0">
              <a:solidFill>
                <a:srgbClr val="92D050"/>
              </a:solidFill>
            </a:endParaRPr>
          </a:p>
          <a:p>
            <a:pPr algn="ctr"/>
            <a:r>
              <a:rPr lang="en-GB" sz="2400" b="1" dirty="0" smtClean="0">
                <a:solidFill>
                  <a:srgbClr val="002060"/>
                </a:solidFill>
              </a:rPr>
              <a:t>Business Support Office</a:t>
            </a:r>
            <a:endParaRPr lang="en-GB" sz="2400" b="1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148624" y="507264"/>
            <a:ext cx="6737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Academic Advisement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261" y="1520042"/>
            <a:ext cx="800396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Example AA Set up</a:t>
            </a:r>
          </a:p>
          <a:p>
            <a:endParaRPr lang="en-GB" sz="2400" b="1" dirty="0" smtClean="0">
              <a:solidFill>
                <a:srgbClr val="002060"/>
              </a:solidFill>
            </a:endParaRPr>
          </a:p>
          <a:p>
            <a:r>
              <a:rPr lang="en-GB" sz="2400" b="1" dirty="0" smtClean="0">
                <a:solidFill>
                  <a:srgbClr val="002060"/>
                </a:solidFill>
              </a:rPr>
              <a:t>Programme Rule: 360 credits to be achieved</a:t>
            </a:r>
          </a:p>
          <a:p>
            <a:endParaRPr lang="en-GB" sz="2400" b="1" dirty="0" smtClean="0">
              <a:solidFill>
                <a:srgbClr val="002060"/>
              </a:solidFill>
            </a:endParaRPr>
          </a:p>
          <a:p>
            <a:r>
              <a:rPr lang="en-GB" sz="2400" b="1" dirty="0" smtClean="0">
                <a:solidFill>
                  <a:srgbClr val="002060"/>
                </a:solidFill>
              </a:rPr>
              <a:t>Level Rules: 3 Levels</a:t>
            </a:r>
          </a:p>
          <a:p>
            <a:r>
              <a:rPr lang="en-GB" sz="2400" b="1" dirty="0" smtClean="0">
                <a:solidFill>
                  <a:srgbClr val="002060"/>
                </a:solidFill>
              </a:rPr>
              <a:t>				120 credits to be achieved in each level</a:t>
            </a:r>
          </a:p>
          <a:p>
            <a:r>
              <a:rPr lang="en-GB" sz="2400" b="1" dirty="0" smtClean="0">
                <a:solidFill>
                  <a:srgbClr val="002060"/>
                </a:solidFill>
              </a:rPr>
              <a:t>				Core/Option credit split</a:t>
            </a:r>
          </a:p>
          <a:p>
            <a:endParaRPr lang="en-GB" sz="2400" b="1" dirty="0" smtClean="0">
              <a:solidFill>
                <a:srgbClr val="002060"/>
              </a:solidFill>
            </a:endParaRPr>
          </a:p>
          <a:p>
            <a:r>
              <a:rPr lang="en-GB" sz="2400" b="1" dirty="0" smtClean="0">
                <a:solidFill>
                  <a:srgbClr val="002060"/>
                </a:solidFill>
              </a:rPr>
              <a:t>Course Rules: Core lists</a:t>
            </a:r>
          </a:p>
          <a:p>
            <a:r>
              <a:rPr lang="en-GB" sz="2400" b="1" dirty="0" smtClean="0">
                <a:solidFill>
                  <a:srgbClr val="002060"/>
                </a:solidFill>
              </a:rPr>
              <a:t>				    Option lists</a:t>
            </a:r>
          </a:p>
          <a:p>
            <a:r>
              <a:rPr lang="en-GB" sz="2400" b="1" dirty="0" smtClean="0">
                <a:solidFill>
                  <a:srgbClr val="002060"/>
                </a:solidFill>
              </a:rPr>
              <a:t>				    Groups of options (and/or)</a:t>
            </a:r>
            <a:endParaRPr lang="en-GB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148624" y="507264"/>
            <a:ext cx="6737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Academic Advisement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2821" y="1338262"/>
            <a:ext cx="86749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For example the above </a:t>
            </a:r>
            <a:r>
              <a:rPr lang="en-GB" sz="2000" dirty="0" err="1">
                <a:solidFill>
                  <a:srgbClr val="002060"/>
                </a:solidFill>
              </a:rPr>
              <a:t>profoma</a:t>
            </a:r>
            <a:r>
              <a:rPr lang="en-GB" sz="2000" dirty="0">
                <a:solidFill>
                  <a:srgbClr val="002060"/>
                </a:solidFill>
              </a:rPr>
              <a:t> for BSH </a:t>
            </a:r>
            <a:r>
              <a:rPr lang="en-GB" sz="2000" dirty="0" smtClean="0">
                <a:solidFill>
                  <a:srgbClr val="002060"/>
                </a:solidFill>
              </a:rPr>
              <a:t>BSE </a:t>
            </a:r>
            <a:r>
              <a:rPr lang="en-GB" sz="2000" dirty="0">
                <a:solidFill>
                  <a:srgbClr val="002060"/>
                </a:solidFill>
              </a:rPr>
              <a:t>tells us</a:t>
            </a:r>
            <a:r>
              <a:rPr lang="en-GB" sz="2000" dirty="0" smtClean="0">
                <a:solidFill>
                  <a:srgbClr val="002060"/>
                </a:solidFill>
              </a:rPr>
              <a:t>:</a:t>
            </a:r>
          </a:p>
          <a:p>
            <a:endParaRPr lang="en-GB" sz="1000" dirty="0">
              <a:solidFill>
                <a:srgbClr val="002060"/>
              </a:solidFill>
            </a:endParaRPr>
          </a:p>
          <a:p>
            <a:r>
              <a:rPr lang="en-GB" sz="1600" dirty="0" smtClean="0"/>
              <a:t>“The programme adheres to the University Modular Framework with 360 credits needed to achieve the BSc Honours award in Building Services Engineering. 240 credits will be attained on the </a:t>
            </a:r>
            <a:r>
              <a:rPr lang="en-GB" sz="1600" dirty="0" err="1" smtClean="0"/>
              <a:t>FDSc</a:t>
            </a:r>
            <a:r>
              <a:rPr lang="en-GB" sz="1600" dirty="0" smtClean="0"/>
              <a:t> in Building Services Engineering or equivalent and 120 credits will be at level 3 and will combine core and optional modules. The optional modules that will be taken by the student will be dependent on their chosen subject specialism.”</a:t>
            </a:r>
          </a:p>
          <a:p>
            <a:endParaRPr lang="en-GB" sz="1600" dirty="0" smtClean="0"/>
          </a:p>
          <a:p>
            <a:endParaRPr lang="en-GB" sz="1400" dirty="0">
              <a:solidFill>
                <a:srgbClr val="002060"/>
              </a:solidFill>
            </a:endParaRPr>
          </a:p>
          <a:p>
            <a:r>
              <a:rPr lang="en-GB" sz="1400" dirty="0" smtClean="0">
                <a:solidFill>
                  <a:srgbClr val="002060"/>
                </a:solidFill>
              </a:rPr>
              <a:t>And which modules should be used in each Level as well as the type of module:</a:t>
            </a:r>
          </a:p>
          <a:p>
            <a:endParaRPr lang="en-GB" sz="1400" dirty="0">
              <a:solidFill>
                <a:srgbClr val="002060"/>
              </a:solidFill>
            </a:endParaRPr>
          </a:p>
        </p:txBody>
      </p:sp>
      <p:pic>
        <p:nvPicPr>
          <p:cNvPr id="2051" name="Picture 1" descr="image001"/>
          <p:cNvPicPr>
            <a:picLocks noChangeAspect="1" noChangeArrowheads="1"/>
          </p:cNvPicPr>
          <p:nvPr/>
        </p:nvPicPr>
        <p:blipFill>
          <a:blip r:embed="rId3"/>
          <a:srcRect l="11142" t="57534" r="12690" b="11483"/>
          <a:stretch>
            <a:fillRect/>
          </a:stretch>
        </p:blipFill>
        <p:spPr bwMode="auto">
          <a:xfrm>
            <a:off x="302821" y="3954483"/>
            <a:ext cx="8461169" cy="274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763" y="1430594"/>
            <a:ext cx="83296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The programme, module and rule data is then combined with student data – </a:t>
            </a:r>
          </a:p>
          <a:p>
            <a:endParaRPr lang="en-GB" sz="2800" b="1" dirty="0">
              <a:solidFill>
                <a:srgbClr val="002060"/>
              </a:solidFill>
            </a:endParaRPr>
          </a:p>
          <a:p>
            <a:r>
              <a:rPr lang="en-GB" sz="2800" b="1" dirty="0" smtClean="0">
                <a:solidFill>
                  <a:srgbClr val="002060"/>
                </a:solidFill>
              </a:rPr>
              <a:t>Student Career</a:t>
            </a:r>
          </a:p>
          <a:p>
            <a:r>
              <a:rPr lang="en-GB" sz="2800" b="1" dirty="0" smtClean="0">
                <a:solidFill>
                  <a:srgbClr val="002060"/>
                </a:solidFill>
              </a:rPr>
              <a:t>Student Programme</a:t>
            </a:r>
          </a:p>
          <a:p>
            <a:r>
              <a:rPr lang="en-GB" sz="2800" b="1" dirty="0" smtClean="0">
                <a:solidFill>
                  <a:srgbClr val="002060"/>
                </a:solidFill>
              </a:rPr>
              <a:t>Student Plan</a:t>
            </a:r>
          </a:p>
          <a:p>
            <a:r>
              <a:rPr lang="en-GB" sz="2800" b="1" dirty="0" smtClean="0">
                <a:solidFill>
                  <a:srgbClr val="002060"/>
                </a:solidFill>
              </a:rPr>
              <a:t>Student Requirement Term</a:t>
            </a:r>
          </a:p>
          <a:p>
            <a:r>
              <a:rPr lang="en-GB" sz="2800" b="1" dirty="0" smtClean="0">
                <a:solidFill>
                  <a:srgbClr val="002060"/>
                </a:solidFill>
              </a:rPr>
              <a:t>Student Courses</a:t>
            </a:r>
          </a:p>
          <a:p>
            <a:endParaRPr lang="en-GB" sz="2800" b="1" dirty="0">
              <a:solidFill>
                <a:srgbClr val="002060"/>
              </a:solidFill>
            </a:endParaRPr>
          </a:p>
          <a:p>
            <a:r>
              <a:rPr lang="en-GB" sz="2800" b="1" dirty="0" smtClean="0">
                <a:solidFill>
                  <a:srgbClr val="002060"/>
                </a:solidFill>
              </a:rPr>
              <a:t>The result of which is an Advisement Report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8624" y="507264"/>
            <a:ext cx="6737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Academic Advisement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20488" r="48961" b="4932"/>
          <a:stretch>
            <a:fillRect/>
          </a:stretch>
        </p:blipFill>
        <p:spPr bwMode="auto">
          <a:xfrm>
            <a:off x="1520042" y="0"/>
            <a:ext cx="6031294" cy="68715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353787" y="2648197"/>
            <a:ext cx="5830784" cy="106878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353787" y="3182587"/>
            <a:ext cx="5830784" cy="1436914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353787" y="4381994"/>
            <a:ext cx="5830784" cy="106878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2496" y="1692204"/>
            <a:ext cx="83296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There are 2 types of Advisement Report in SIS</a:t>
            </a:r>
          </a:p>
          <a:p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</a:rPr>
              <a:t>The Academic Advisement Report – AAR</a:t>
            </a: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</a:rPr>
              <a:t>The Planning Report – Plan</a:t>
            </a: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endParaRPr lang="en-GB" sz="2800" b="1" dirty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</a:pPr>
            <a:r>
              <a:rPr lang="en-GB" sz="2800" b="1" dirty="0" smtClean="0">
                <a:solidFill>
                  <a:srgbClr val="002060"/>
                </a:solidFill>
              </a:rPr>
              <a:t>Both reports use the same data</a:t>
            </a:r>
          </a:p>
          <a:p>
            <a:pPr>
              <a:buClr>
                <a:srgbClr val="92D050"/>
              </a:buClr>
            </a:pPr>
            <a:endParaRPr lang="en-GB" sz="2800" b="1" dirty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</a:pPr>
            <a:r>
              <a:rPr lang="en-GB" sz="2800" b="1" dirty="0" smtClean="0">
                <a:solidFill>
                  <a:srgbClr val="002060"/>
                </a:solidFill>
              </a:rPr>
              <a:t>But display it in different ways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8624" y="507264"/>
            <a:ext cx="6737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Academic Advisement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89" t="54390" r="44676" b="41091"/>
          <a:stretch/>
        </p:blipFill>
        <p:spPr bwMode="auto">
          <a:xfrm>
            <a:off x="1477222" y="5332021"/>
            <a:ext cx="6499476" cy="73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763" y="1430594"/>
            <a:ext cx="83296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The Planning Report shows student and staff which Courses –</a:t>
            </a:r>
          </a:p>
          <a:p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</a:rPr>
              <a:t>Are available to study in the next year and level</a:t>
            </a:r>
          </a:p>
          <a:p>
            <a:pPr>
              <a:buClr>
                <a:srgbClr val="92D050"/>
              </a:buClr>
            </a:pPr>
            <a:endParaRPr lang="en-GB" sz="2800" b="1" dirty="0" smtClean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</a:rPr>
              <a:t>Have been selected as part of OMS (planned to study) </a:t>
            </a: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</a:rPr>
              <a:t>Are currently enrolled (not yet graded)</a:t>
            </a: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5314" y="507264"/>
            <a:ext cx="49439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Planning Report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403" t="55117" r="47016" b="41679"/>
          <a:stretch/>
        </p:blipFill>
        <p:spPr bwMode="auto">
          <a:xfrm>
            <a:off x="3080389" y="4524317"/>
            <a:ext cx="1912804" cy="58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75" t="55064" r="53757" b="41091"/>
          <a:stretch/>
        </p:blipFill>
        <p:spPr bwMode="auto">
          <a:xfrm>
            <a:off x="2937885" y="5741720"/>
            <a:ext cx="2526907" cy="70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763" y="1430594"/>
            <a:ext cx="83296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The Planning Report facilitates:</a:t>
            </a:r>
          </a:p>
          <a:p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</a:rPr>
              <a:t>Students being able to select which options they would like to study in their next year</a:t>
            </a: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b="1" dirty="0">
                <a:solidFill>
                  <a:srgbClr val="002060"/>
                </a:solidFill>
              </a:rPr>
              <a:t>S</a:t>
            </a:r>
            <a:r>
              <a:rPr lang="en-GB" sz="2800" b="1" dirty="0" smtClean="0">
                <a:solidFill>
                  <a:srgbClr val="002060"/>
                </a:solidFill>
              </a:rPr>
              <a:t>taff to see those selections (Verification)</a:t>
            </a: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</a:rPr>
              <a:t>Students and staff ensuring that the correct courses are enrolled upon</a:t>
            </a: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5314" y="507264"/>
            <a:ext cx="49439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Planning Report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5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t="21612" r="53636" b="21672"/>
          <a:stretch>
            <a:fillRect/>
          </a:stretch>
        </p:blipFill>
        <p:spPr bwMode="auto">
          <a:xfrm>
            <a:off x="213756" y="154378"/>
            <a:ext cx="6847930" cy="653142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213756" y="154378"/>
            <a:ext cx="6847930" cy="1496292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0" y="1365662"/>
            <a:ext cx="7061686" cy="162692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 rot="16200000">
            <a:off x="4481772" y="4278085"/>
            <a:ext cx="4091049" cy="106878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1017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t="50095" r="53831" b="14426"/>
          <a:stretch>
            <a:fillRect/>
          </a:stretch>
        </p:blipFill>
        <p:spPr bwMode="auto">
          <a:xfrm>
            <a:off x="-1" y="890648"/>
            <a:ext cx="8245157" cy="494013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0" y="641268"/>
            <a:ext cx="8245155" cy="187630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 rot="16200000">
            <a:off x="5550554" y="3838698"/>
            <a:ext cx="4091049" cy="106878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763" y="1430594"/>
            <a:ext cx="83296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The </a:t>
            </a:r>
            <a:r>
              <a:rPr lang="en-GB" sz="2800" b="1" dirty="0" smtClean="0">
                <a:solidFill>
                  <a:srgbClr val="002060"/>
                </a:solidFill>
              </a:rPr>
              <a:t>Academic Advisement </a:t>
            </a:r>
            <a:r>
              <a:rPr lang="en-GB" sz="2800" b="1" dirty="0">
                <a:solidFill>
                  <a:srgbClr val="002060"/>
                </a:solidFill>
              </a:rPr>
              <a:t>Report shows </a:t>
            </a:r>
            <a:r>
              <a:rPr lang="en-GB" sz="2800" b="1" dirty="0" smtClean="0">
                <a:solidFill>
                  <a:srgbClr val="002060"/>
                </a:solidFill>
              </a:rPr>
              <a:t>students </a:t>
            </a:r>
            <a:r>
              <a:rPr lang="en-GB" sz="2800" b="1" dirty="0">
                <a:solidFill>
                  <a:srgbClr val="002060"/>
                </a:solidFill>
              </a:rPr>
              <a:t>and staff which Courses </a:t>
            </a:r>
            <a:r>
              <a:rPr lang="en-GB" sz="2800" b="1" dirty="0" smtClean="0">
                <a:solidFill>
                  <a:srgbClr val="002060"/>
                </a:solidFill>
              </a:rPr>
              <a:t>–</a:t>
            </a:r>
          </a:p>
          <a:p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</a:rPr>
              <a:t>Have been graded, posted (finalised) and successfully passed</a:t>
            </a: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endParaRPr lang="en-GB" sz="2800" b="1" dirty="0" smtClean="0">
              <a:solidFill>
                <a:srgbClr val="002060"/>
              </a:solidFill>
            </a:endParaRPr>
          </a:p>
          <a:p>
            <a:endParaRPr lang="en-GB" sz="2800" b="1" dirty="0" smtClean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8922" y="507264"/>
            <a:ext cx="15167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AAR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25" t="54872" r="62539" b="41091"/>
          <a:stretch/>
        </p:blipFill>
        <p:spPr bwMode="auto">
          <a:xfrm>
            <a:off x="3111335" y="3724868"/>
            <a:ext cx="1864426" cy="76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763" y="1430594"/>
            <a:ext cx="832961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Key </a:t>
            </a:r>
            <a:r>
              <a:rPr lang="en-GB" sz="2800" b="1" dirty="0" smtClean="0">
                <a:solidFill>
                  <a:srgbClr val="002060"/>
                </a:solidFill>
              </a:rPr>
              <a:t>Objectives: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</a:pPr>
            <a:endParaRPr lang="en-GB" sz="2800" dirty="0" smtClean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Understanding Academic Advisement set up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Understanding AA &amp; Student Records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Understanding AA Reports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UPK Session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05180" y="507264"/>
            <a:ext cx="42242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Introduction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763" y="1430594"/>
            <a:ext cx="83296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The </a:t>
            </a:r>
            <a:r>
              <a:rPr lang="en-GB" sz="2800" b="1" dirty="0" smtClean="0">
                <a:solidFill>
                  <a:srgbClr val="002060"/>
                </a:solidFill>
              </a:rPr>
              <a:t>AAR  also shows students </a:t>
            </a:r>
            <a:r>
              <a:rPr lang="en-GB" sz="2800" b="1" dirty="0">
                <a:solidFill>
                  <a:srgbClr val="002060"/>
                </a:solidFill>
              </a:rPr>
              <a:t>and staff </a:t>
            </a:r>
            <a:r>
              <a:rPr lang="en-GB" sz="2800" b="1" dirty="0" smtClean="0">
                <a:solidFill>
                  <a:srgbClr val="002060"/>
                </a:solidFill>
              </a:rPr>
              <a:t>-</a:t>
            </a:r>
          </a:p>
          <a:p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b="1" dirty="0">
                <a:solidFill>
                  <a:srgbClr val="002060"/>
                </a:solidFill>
              </a:rPr>
              <a:t>What the student progress is towards their chosen Programme and </a:t>
            </a:r>
            <a:r>
              <a:rPr lang="en-GB" sz="2800" b="1" dirty="0" smtClean="0">
                <a:solidFill>
                  <a:srgbClr val="002060"/>
                </a:solidFill>
              </a:rPr>
              <a:t>Plan (named award)</a:t>
            </a: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</a:rPr>
              <a:t>What their current Grade Point Average is (Level Mean Mark)</a:t>
            </a:r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endParaRPr lang="en-GB" sz="2800" b="1" dirty="0" smtClean="0">
              <a:solidFill>
                <a:srgbClr val="002060"/>
              </a:solidFill>
            </a:endParaRPr>
          </a:p>
          <a:p>
            <a:endParaRPr lang="en-GB" sz="2800" b="1" dirty="0" smtClean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8922" y="507264"/>
            <a:ext cx="15167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AAR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921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266" t="20738" r="53734" b="19048"/>
          <a:stretch>
            <a:fillRect/>
          </a:stretch>
        </p:blipFill>
        <p:spPr bwMode="auto">
          <a:xfrm>
            <a:off x="190004" y="0"/>
            <a:ext cx="6590806" cy="687612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190004" y="1591294"/>
            <a:ext cx="5830784" cy="1757548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90004" y="2814452"/>
            <a:ext cx="6911440" cy="406167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0" y="-13854"/>
            <a:ext cx="7101444" cy="1757548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23361" r="53442" b="11678"/>
          <a:stretch>
            <a:fillRect/>
          </a:stretch>
        </p:blipFill>
        <p:spPr bwMode="auto">
          <a:xfrm>
            <a:off x="142504" y="0"/>
            <a:ext cx="6305797" cy="68598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190004" y="1246909"/>
            <a:ext cx="5830784" cy="1757548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90003" y="4833257"/>
            <a:ext cx="6757061" cy="2024742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763" y="1430594"/>
            <a:ext cx="83296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Programme ‘Versions’</a:t>
            </a:r>
          </a:p>
          <a:p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</a:rPr>
              <a:t>Programme Rules often change (from year to year)</a:t>
            </a: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</a:rPr>
              <a:t>SIS uses Effective dated rows in Advisement to store these changes</a:t>
            </a: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</a:rPr>
              <a:t>The PLN team with your help have created new Effective Dated Rows for 01-08-2011 for all your validated programmes and modules</a:t>
            </a:r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endParaRPr lang="en-GB" sz="2800" b="1" dirty="0" smtClean="0">
              <a:solidFill>
                <a:srgbClr val="002060"/>
              </a:solidFill>
            </a:endParaRPr>
          </a:p>
          <a:p>
            <a:endParaRPr lang="en-GB" sz="2800" b="1" dirty="0" smtClean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8624" y="507264"/>
            <a:ext cx="6737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Academic Advisement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82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763" y="1430594"/>
            <a:ext cx="83296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This means that New students (from August 2011)</a:t>
            </a:r>
          </a:p>
          <a:p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</a:rPr>
              <a:t>Will only ‘see’ these newly defined rules in their advisement reports</a:t>
            </a: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endParaRPr lang="en-GB" sz="2800" b="1" dirty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</a:pPr>
            <a:r>
              <a:rPr lang="en-GB" sz="2800" b="1" dirty="0" smtClean="0">
                <a:solidFill>
                  <a:srgbClr val="002060"/>
                </a:solidFill>
              </a:rPr>
              <a:t>This is controlled by the </a:t>
            </a:r>
            <a:r>
              <a:rPr lang="en-GB" sz="2800" b="1" u="sng" dirty="0" smtClean="0">
                <a:solidFill>
                  <a:srgbClr val="002060"/>
                </a:solidFill>
              </a:rPr>
              <a:t>Requirement Term </a:t>
            </a:r>
            <a:r>
              <a:rPr lang="en-GB" sz="2800" b="1" dirty="0" smtClean="0">
                <a:solidFill>
                  <a:srgbClr val="002060"/>
                </a:solidFill>
              </a:rPr>
              <a:t>assigned on the students programme/plan stack</a:t>
            </a:r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endParaRPr lang="en-GB" sz="2800" b="1" dirty="0" smtClean="0">
              <a:solidFill>
                <a:srgbClr val="002060"/>
              </a:solidFill>
            </a:endParaRPr>
          </a:p>
          <a:p>
            <a:endParaRPr lang="en-GB" sz="2800" b="1" dirty="0" smtClean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8624" y="507264"/>
            <a:ext cx="6737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Academic Advisement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077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148624" y="507264"/>
            <a:ext cx="6737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Academic Advisement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29" t="17562" r="25000" b="17247"/>
          <a:stretch/>
        </p:blipFill>
        <p:spPr bwMode="auto">
          <a:xfrm>
            <a:off x="373749" y="1338260"/>
            <a:ext cx="8287106" cy="52050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0" y="4750130"/>
            <a:ext cx="4180114" cy="617517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21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763" y="1430594"/>
            <a:ext cx="83296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In addition to the Programme Requirement Term, there is also a Plan Requirement Term</a:t>
            </a:r>
          </a:p>
          <a:p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</a:rPr>
              <a:t>This is because the plan is the Award Aim!</a:t>
            </a: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</a:rPr>
              <a:t>If a student changes between rules both Requirement Terms need to be changed</a:t>
            </a:r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8624" y="507264"/>
            <a:ext cx="6737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Academic Advisement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52" t="50000" r="29546" b="28143"/>
          <a:stretch/>
        </p:blipFill>
        <p:spPr bwMode="auto">
          <a:xfrm>
            <a:off x="213756" y="4490151"/>
            <a:ext cx="8501619" cy="1938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0" y="5605154"/>
            <a:ext cx="4180114" cy="617517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196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t="22237" r="32695" b="6056"/>
          <a:stretch>
            <a:fillRect/>
          </a:stretch>
        </p:blipFill>
        <p:spPr bwMode="auto">
          <a:xfrm>
            <a:off x="403761" y="41564"/>
            <a:ext cx="8205849" cy="681643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8808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763" y="1430594"/>
            <a:ext cx="832961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smtClean="0">
                <a:solidFill>
                  <a:srgbClr val="002060"/>
                </a:solidFill>
              </a:rPr>
              <a:t>The 2011 rule set applies from Aug 2011 forwards</a:t>
            </a:r>
          </a:p>
          <a:p>
            <a:endParaRPr lang="en-GB" sz="2800" b="1" dirty="0" smtClean="0">
              <a:solidFill>
                <a:srgbClr val="002060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92D050"/>
                </a:solidFill>
              </a:rPr>
              <a:t>What happens to continuing students that have previous years of study?</a:t>
            </a: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</a:rPr>
              <a:t>To solve this problem we have created ‘Global Rules’</a:t>
            </a: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</a:rPr>
              <a:t>Global rules look at any module that has been studied at any point (up to 2011) and count it towards the students progression</a:t>
            </a:r>
          </a:p>
          <a:p>
            <a:endParaRPr lang="en-GB" sz="2800" b="1" dirty="0" smtClean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8624" y="507264"/>
            <a:ext cx="6737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Academic Advisement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944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148624" y="507264"/>
            <a:ext cx="6737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Academic Advisement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6274" y="1686296"/>
            <a:ext cx="75764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The ‘global’ rule checks for the number of credits a student has achieved at each level – literally, </a:t>
            </a:r>
          </a:p>
          <a:p>
            <a:endParaRPr lang="en-GB" sz="2800" dirty="0" smtClean="0">
              <a:solidFill>
                <a:srgbClr val="002060"/>
              </a:solidFill>
            </a:endParaRPr>
          </a:p>
          <a:p>
            <a:r>
              <a:rPr lang="en-GB" sz="2800" dirty="0" smtClean="0">
                <a:solidFill>
                  <a:srgbClr val="002060"/>
                </a:solidFill>
              </a:rPr>
              <a:t>‘Has the student achieved 120 credits at NQF Level 4?’</a:t>
            </a:r>
          </a:p>
          <a:p>
            <a:endParaRPr lang="en-GB" sz="2800" dirty="0" smtClean="0">
              <a:solidFill>
                <a:srgbClr val="002060"/>
              </a:solidFill>
            </a:endParaRPr>
          </a:p>
          <a:p>
            <a:r>
              <a:rPr lang="en-GB" sz="2800" b="1" dirty="0" smtClean="0">
                <a:solidFill>
                  <a:srgbClr val="92D050"/>
                </a:solidFill>
              </a:rPr>
              <a:t>This is similar to the Non Standard PAB process in OSS as agreed by SIMG</a:t>
            </a:r>
            <a:endParaRPr lang="en-GB" sz="2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70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763" y="1430594"/>
            <a:ext cx="83296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Academic Advisement is an area within SIS that allows us to store and use:</a:t>
            </a:r>
          </a:p>
          <a:p>
            <a:endParaRPr lang="en-GB" sz="2800" b="1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</a:rPr>
              <a:t> The validated Programme content as defined in the Programme </a:t>
            </a:r>
            <a:r>
              <a:rPr lang="en-GB" sz="2800" b="1" dirty="0" err="1" smtClean="0">
                <a:solidFill>
                  <a:srgbClr val="002060"/>
                </a:solidFill>
              </a:rPr>
              <a:t>proforma</a:t>
            </a:r>
            <a:endParaRPr lang="en-GB" sz="2800" b="1" dirty="0" smtClean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8624" y="507264"/>
            <a:ext cx="6737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Academic Advisement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t="21737" r="37857" b="17424"/>
          <a:stretch>
            <a:fillRect/>
          </a:stretch>
        </p:blipFill>
        <p:spPr bwMode="auto">
          <a:xfrm>
            <a:off x="0" y="0"/>
            <a:ext cx="8984401" cy="6858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270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763" y="1430594"/>
            <a:ext cx="83296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The 2011 rules </a:t>
            </a:r>
            <a:r>
              <a:rPr lang="en-GB" sz="2800" i="1" dirty="0" smtClean="0">
                <a:solidFill>
                  <a:srgbClr val="002060"/>
                </a:solidFill>
              </a:rPr>
              <a:t>should</a:t>
            </a:r>
            <a:r>
              <a:rPr lang="en-GB" sz="2800" dirty="0" smtClean="0">
                <a:solidFill>
                  <a:srgbClr val="002060"/>
                </a:solidFill>
              </a:rPr>
              <a:t> apply to ALL students, new and continuing, from 2011 onwards.</a:t>
            </a:r>
          </a:p>
          <a:p>
            <a:r>
              <a:rPr lang="en-GB" sz="2800" dirty="0" smtClean="0">
                <a:solidFill>
                  <a:srgbClr val="002060"/>
                </a:solidFill>
              </a:rPr>
              <a:t> </a:t>
            </a:r>
          </a:p>
          <a:p>
            <a:r>
              <a:rPr lang="en-GB" sz="2800" dirty="0" smtClean="0">
                <a:solidFill>
                  <a:srgbClr val="002060"/>
                </a:solidFill>
              </a:rPr>
              <a:t>However, where continuing students need to study a different set of courses from new students from 2011 - a different set of advisement rules needed to be created. 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8624" y="507264"/>
            <a:ext cx="6737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Academic Advisement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03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763" y="1778966"/>
            <a:ext cx="83296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To differentiate these rules from the 2011 and the global, they have been labelled 2010.  </a:t>
            </a:r>
          </a:p>
          <a:p>
            <a:endParaRPr lang="en-GB" sz="2800" dirty="0" smtClean="0">
              <a:solidFill>
                <a:srgbClr val="002060"/>
              </a:solidFill>
            </a:endParaRPr>
          </a:p>
          <a:p>
            <a:r>
              <a:rPr lang="en-GB" sz="2800" dirty="0" smtClean="0">
                <a:solidFill>
                  <a:srgbClr val="002060"/>
                </a:solidFill>
              </a:rPr>
              <a:t>The continuing students’ requirement terms need to be set to 2010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8624" y="507264"/>
            <a:ext cx="6737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Academic Advisement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03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t="25860" r="38052" b="13177"/>
          <a:stretch>
            <a:fillRect/>
          </a:stretch>
        </p:blipFill>
        <p:spPr bwMode="auto">
          <a:xfrm>
            <a:off x="0" y="0"/>
            <a:ext cx="89378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2334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763" y="1430594"/>
            <a:ext cx="832961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The SIS team will shortly release the Plan Report to Faculties. This will enable you to:</a:t>
            </a:r>
          </a:p>
          <a:p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002060"/>
                </a:solidFill>
              </a:rPr>
              <a:t>Check your Programme and Plan set up is correct</a:t>
            </a:r>
          </a:p>
          <a:p>
            <a:pPr>
              <a:buClr>
                <a:srgbClr val="92D050"/>
              </a:buClr>
            </a:pPr>
            <a:endParaRPr lang="en-GB" sz="2400" b="1" dirty="0" smtClean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</a:rPr>
              <a:t>That migrated student data is </a:t>
            </a:r>
            <a:r>
              <a:rPr lang="en-GB" sz="2400" b="1" dirty="0" smtClean="0">
                <a:solidFill>
                  <a:srgbClr val="002060"/>
                </a:solidFill>
              </a:rPr>
              <a:t>correct</a:t>
            </a:r>
          </a:p>
          <a:p>
            <a:pPr>
              <a:buClr>
                <a:srgbClr val="92D050"/>
              </a:buClr>
            </a:pPr>
            <a:endParaRPr lang="en-GB" sz="2400" b="1" dirty="0" smtClean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</a:rPr>
              <a:t>That OMS selections are </a:t>
            </a:r>
            <a:r>
              <a:rPr lang="en-GB" sz="2400" b="1" dirty="0" smtClean="0">
                <a:solidFill>
                  <a:srgbClr val="002060"/>
                </a:solidFill>
              </a:rPr>
              <a:t>correct</a:t>
            </a: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endParaRPr lang="en-GB" sz="2400" b="1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002060"/>
                </a:solidFill>
              </a:rPr>
              <a:t>Get used to the functionality and what you are seeing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832387" y="507264"/>
            <a:ext cx="33698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Next Steps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181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763" y="1430594"/>
            <a:ext cx="83296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Once your training is complete and you have access to SIS:</a:t>
            </a:r>
          </a:p>
          <a:p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002060"/>
                </a:solidFill>
              </a:rPr>
              <a:t>You’ll be able to ‘move’ students between Requirement Terms as necessary</a:t>
            </a: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endParaRPr lang="en-GB" sz="2400" b="1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002060"/>
                </a:solidFill>
              </a:rPr>
              <a:t>Use a Effected Dated row of DATA (data change) on the students programme/plan stack</a:t>
            </a: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endParaRPr lang="en-GB" sz="2400" b="1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002060"/>
                </a:solidFill>
              </a:rPr>
              <a:t>Don’t forget to change both the Programme and Plan Requirement Terms</a:t>
            </a:r>
          </a:p>
          <a:p>
            <a:pPr>
              <a:buClr>
                <a:srgbClr val="92D050"/>
              </a:buClr>
            </a:pPr>
            <a:endParaRPr lang="en-GB" sz="2400" b="1" dirty="0" smtClean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2387" y="507264"/>
            <a:ext cx="33698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Next Steps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2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2958" y="3167390"/>
            <a:ext cx="3628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Any Questions?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8624" y="507264"/>
            <a:ext cx="6737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Academic Advisement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61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90" y="616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65080" y="449759"/>
            <a:ext cx="68980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92D050"/>
                </a:solidFill>
              </a:rPr>
              <a:t>Programme and Courses</a:t>
            </a:r>
            <a:endParaRPr lang="en-GB" sz="4000" b="1" dirty="0" smtClean="0">
              <a:solidFill>
                <a:srgbClr val="92D05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7855" y="2244436"/>
            <a:ext cx="1810327" cy="9236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Module Catalogue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97164" y="1579418"/>
            <a:ext cx="1551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2060"/>
                </a:solidFill>
              </a:rPr>
              <a:t>New Module 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992909" y="1948750"/>
            <a:ext cx="452582" cy="29568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267855" y="4294787"/>
            <a:ext cx="1810327" cy="92363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Programme </a:t>
            </a:r>
            <a:r>
              <a:rPr lang="en-GB" dirty="0" smtClean="0"/>
              <a:t>Catalogue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97164" y="5514109"/>
            <a:ext cx="1551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2060"/>
                </a:solidFill>
              </a:rPr>
              <a:t>New Programme/Plan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10800000">
            <a:off x="919018" y="5218423"/>
            <a:ext cx="452582" cy="295686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Bent Arrow 10"/>
          <p:cNvSpPr/>
          <p:nvPr/>
        </p:nvSpPr>
        <p:spPr>
          <a:xfrm>
            <a:off x="1110672" y="3897624"/>
            <a:ext cx="1715656" cy="397163"/>
          </a:xfrm>
          <a:prstGeom prst="bentArrow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Bent Arrow 11"/>
          <p:cNvSpPr/>
          <p:nvPr/>
        </p:nvSpPr>
        <p:spPr>
          <a:xfrm flipV="1">
            <a:off x="1110672" y="3168070"/>
            <a:ext cx="1715656" cy="397163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547" y="3565233"/>
            <a:ext cx="2179781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2060"/>
                </a:solidFill>
              </a:rPr>
              <a:t>Validated &amp; Approved</a:t>
            </a:r>
            <a:endParaRPr lang="en-GB" sz="1600" dirty="0">
              <a:solidFill>
                <a:srgbClr val="002060"/>
              </a:solidFill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4525816" y="1219200"/>
            <a:ext cx="1551708" cy="5070671"/>
            <a:chOff x="2715492" y="1302419"/>
            <a:chExt cx="1551708" cy="5070671"/>
          </a:xfrm>
        </p:grpSpPr>
        <p:sp>
          <p:nvSpPr>
            <p:cNvPr id="15" name="Rounded Rectangle 14"/>
            <p:cNvSpPr/>
            <p:nvPr/>
          </p:nvSpPr>
          <p:spPr>
            <a:xfrm>
              <a:off x="2854036" y="1948749"/>
              <a:ext cx="1413164" cy="442434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Career</a:t>
              </a:r>
            </a:p>
            <a:p>
              <a:pPr algn="ctr"/>
              <a:r>
                <a:rPr lang="en-GB" dirty="0" smtClean="0"/>
                <a:t>Programme</a:t>
              </a:r>
            </a:p>
            <a:p>
              <a:pPr algn="ctr"/>
              <a:r>
                <a:rPr lang="en-GB" dirty="0" smtClean="0"/>
                <a:t>Plan</a:t>
              </a:r>
              <a:endParaRPr lang="en-GB" sz="600" dirty="0" smtClean="0"/>
            </a:p>
            <a:p>
              <a:pPr algn="ctr"/>
              <a:r>
                <a:rPr lang="en-GB" dirty="0" smtClean="0"/>
                <a:t>NQF4</a:t>
              </a:r>
            </a:p>
            <a:p>
              <a:pPr algn="ctr"/>
              <a:r>
                <a:rPr lang="en-GB" sz="1000" dirty="0" smtClean="0"/>
                <a:t>Course 1 Core</a:t>
              </a:r>
            </a:p>
            <a:p>
              <a:pPr algn="ctr"/>
              <a:r>
                <a:rPr lang="en-GB" sz="1000" dirty="0" smtClean="0"/>
                <a:t>Course 2 Core</a:t>
              </a:r>
            </a:p>
            <a:p>
              <a:pPr algn="ctr"/>
              <a:r>
                <a:rPr lang="en-GB" sz="1000" dirty="0" smtClean="0"/>
                <a:t>Course 3 Core</a:t>
              </a:r>
            </a:p>
            <a:p>
              <a:pPr algn="ctr"/>
              <a:r>
                <a:rPr lang="en-GB" sz="1000" dirty="0" smtClean="0"/>
                <a:t>Course 4 Core</a:t>
              </a:r>
            </a:p>
            <a:p>
              <a:pPr algn="ctr"/>
              <a:r>
                <a:rPr lang="en-GB" sz="1000" dirty="0" smtClean="0"/>
                <a:t>Course 5 Core</a:t>
              </a:r>
            </a:p>
            <a:p>
              <a:pPr algn="ctr"/>
              <a:r>
                <a:rPr lang="en-GB" sz="1000" dirty="0" smtClean="0"/>
                <a:t>Course 6 Core</a:t>
              </a:r>
            </a:p>
            <a:p>
              <a:pPr algn="ctr"/>
              <a:r>
                <a:rPr lang="en-GB" dirty="0" smtClean="0"/>
                <a:t>NQF5</a:t>
              </a:r>
            </a:p>
            <a:p>
              <a:pPr algn="ctr"/>
              <a:r>
                <a:rPr lang="en-GB" sz="1000" dirty="0" smtClean="0"/>
                <a:t>Course 1 Core</a:t>
              </a:r>
            </a:p>
            <a:p>
              <a:pPr algn="ctr"/>
              <a:r>
                <a:rPr lang="en-GB" sz="1000" dirty="0" smtClean="0"/>
                <a:t>Course 2 Core</a:t>
              </a:r>
            </a:p>
            <a:p>
              <a:pPr algn="ctr"/>
              <a:r>
                <a:rPr lang="en-GB" sz="1000" dirty="0" smtClean="0"/>
                <a:t>Course 3 Core</a:t>
              </a:r>
            </a:p>
            <a:p>
              <a:pPr algn="ctr"/>
              <a:r>
                <a:rPr lang="en-GB" sz="1000" dirty="0" smtClean="0"/>
                <a:t>Course 4 Core</a:t>
              </a:r>
            </a:p>
            <a:p>
              <a:pPr algn="ctr"/>
              <a:r>
                <a:rPr lang="en-GB" sz="1000" dirty="0" smtClean="0"/>
                <a:t>Course 5 Option</a:t>
              </a:r>
            </a:p>
            <a:p>
              <a:pPr algn="ctr"/>
              <a:r>
                <a:rPr lang="en-GB" sz="1000" dirty="0" smtClean="0"/>
                <a:t>Course 6 Option</a:t>
              </a:r>
            </a:p>
            <a:p>
              <a:pPr algn="ctr"/>
              <a:r>
                <a:rPr lang="en-GB" dirty="0" smtClean="0"/>
                <a:t>NQF6</a:t>
              </a:r>
            </a:p>
            <a:p>
              <a:pPr algn="ctr"/>
              <a:r>
                <a:rPr lang="en-GB" sz="1000" dirty="0" smtClean="0"/>
                <a:t>Course 1 Core</a:t>
              </a:r>
            </a:p>
            <a:p>
              <a:pPr algn="ctr"/>
              <a:r>
                <a:rPr lang="en-GB" sz="1000" dirty="0" smtClean="0"/>
                <a:t>Course 2 Core</a:t>
              </a:r>
            </a:p>
            <a:p>
              <a:pPr algn="ctr"/>
              <a:r>
                <a:rPr lang="en-GB" sz="1000" dirty="0" smtClean="0"/>
                <a:t>Course 3 Option</a:t>
              </a:r>
            </a:p>
            <a:p>
              <a:pPr algn="ctr"/>
              <a:r>
                <a:rPr lang="en-GB" sz="1000" dirty="0" smtClean="0"/>
                <a:t>Course 4 Option</a:t>
              </a:r>
            </a:p>
            <a:p>
              <a:pPr algn="ctr"/>
              <a:r>
                <a:rPr lang="en-GB" sz="1000" dirty="0" smtClean="0"/>
                <a:t>Course 5 Option</a:t>
              </a:r>
            </a:p>
            <a:p>
              <a:pPr algn="ctr"/>
              <a:r>
                <a:rPr lang="en-GB" sz="1000" dirty="0" smtClean="0"/>
                <a:t>Course 6 Option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15492" y="1302419"/>
              <a:ext cx="15517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2060"/>
                  </a:solidFill>
                </a:rPr>
                <a:t>Academic Advisement</a:t>
              </a:r>
              <a:endParaRPr lang="en-GB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2687784" y="1219200"/>
            <a:ext cx="1551708" cy="5070671"/>
            <a:chOff x="2715492" y="1302419"/>
            <a:chExt cx="1551708" cy="5070671"/>
          </a:xfrm>
        </p:grpSpPr>
        <p:sp>
          <p:nvSpPr>
            <p:cNvPr id="19" name="Rounded Rectangle 18"/>
            <p:cNvSpPr/>
            <p:nvPr/>
          </p:nvSpPr>
          <p:spPr>
            <a:xfrm>
              <a:off x="2854036" y="1948749"/>
              <a:ext cx="1413164" cy="442434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smtClean="0"/>
                <a:t>Institution</a:t>
              </a:r>
            </a:p>
            <a:p>
              <a:endParaRPr lang="en-GB" dirty="0"/>
            </a:p>
            <a:p>
              <a:r>
                <a:rPr lang="en-GB" dirty="0" smtClean="0"/>
                <a:t>Careers</a:t>
              </a:r>
            </a:p>
            <a:p>
              <a:endParaRPr lang="en-GB" dirty="0" smtClean="0"/>
            </a:p>
            <a:p>
              <a:r>
                <a:rPr lang="en-GB" dirty="0" smtClean="0"/>
                <a:t>Programme</a:t>
              </a:r>
            </a:p>
            <a:p>
              <a:endParaRPr lang="en-GB" dirty="0" smtClean="0"/>
            </a:p>
            <a:p>
              <a:r>
                <a:rPr lang="en-GB" dirty="0" smtClean="0"/>
                <a:t>Plan</a:t>
              </a:r>
            </a:p>
            <a:p>
              <a:endParaRPr lang="en-GB" dirty="0" smtClean="0"/>
            </a:p>
            <a:p>
              <a:r>
                <a:rPr lang="en-GB" dirty="0" smtClean="0"/>
                <a:t>Course Catalogue</a:t>
              </a:r>
            </a:p>
            <a:p>
              <a:endParaRPr lang="en-GB" dirty="0" smtClean="0"/>
            </a:p>
            <a:p>
              <a:endParaRPr lang="en-GB" dirty="0" smtClean="0"/>
            </a:p>
            <a:p>
              <a:endParaRPr lang="en-GB" sz="600" dirty="0" smtClean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15492" y="1302419"/>
              <a:ext cx="15517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2060"/>
                  </a:solidFill>
                </a:rPr>
                <a:t>Academic Structure</a:t>
              </a:r>
              <a:endParaRPr lang="en-GB" dirty="0">
                <a:solidFill>
                  <a:srgbClr val="002060"/>
                </a:solidFill>
              </a:endParaRPr>
            </a:p>
          </p:txBody>
        </p:sp>
      </p:grpSp>
      <p:sp>
        <p:nvSpPr>
          <p:cNvPr id="21" name="Right Arrow 20"/>
          <p:cNvSpPr/>
          <p:nvPr/>
        </p:nvSpPr>
        <p:spPr>
          <a:xfrm>
            <a:off x="4239492" y="3475851"/>
            <a:ext cx="424868" cy="127154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613237" y="1394752"/>
            <a:ext cx="1551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2060"/>
                </a:solidFill>
              </a:rPr>
              <a:t>Student Data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493164" y="1948749"/>
            <a:ext cx="1810327" cy="121932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Active on </a:t>
            </a:r>
            <a:r>
              <a:rPr lang="en-GB" dirty="0" smtClean="0"/>
              <a:t>Career</a:t>
            </a:r>
          </a:p>
          <a:p>
            <a:pPr algn="ctr"/>
            <a:r>
              <a:rPr lang="en-GB" dirty="0" smtClean="0"/>
              <a:t>Programme</a:t>
            </a:r>
          </a:p>
          <a:p>
            <a:pPr algn="ctr"/>
            <a:r>
              <a:rPr lang="en-GB" dirty="0" smtClean="0"/>
              <a:t>Plan</a:t>
            </a:r>
            <a:endParaRPr lang="en-GB" dirty="0"/>
          </a:p>
        </p:txBody>
      </p:sp>
      <p:sp>
        <p:nvSpPr>
          <p:cNvPr id="24" name="Rounded Rectangle 23"/>
          <p:cNvSpPr/>
          <p:nvPr/>
        </p:nvSpPr>
        <p:spPr>
          <a:xfrm>
            <a:off x="6493164" y="4091708"/>
            <a:ext cx="1810327" cy="9236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Enrolled on </a:t>
            </a:r>
            <a:r>
              <a:rPr lang="en-GB" dirty="0" smtClean="0"/>
              <a:t>Classes</a:t>
            </a:r>
            <a:endParaRPr lang="en-GB" dirty="0"/>
          </a:p>
        </p:txBody>
      </p:sp>
      <p:sp>
        <p:nvSpPr>
          <p:cNvPr id="25" name="Rounded Rectangle 24"/>
          <p:cNvSpPr/>
          <p:nvPr/>
        </p:nvSpPr>
        <p:spPr>
          <a:xfrm>
            <a:off x="6493164" y="3168072"/>
            <a:ext cx="1810327" cy="9236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Student Advisement Report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6289964" y="5218423"/>
            <a:ext cx="2927926" cy="13393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7213600" y="5357091"/>
            <a:ext cx="1764145" cy="369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Within SIS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7213600" y="5920417"/>
            <a:ext cx="1764145" cy="369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Outside SIS</a:t>
            </a:r>
            <a:endParaRPr lang="en-GB" dirty="0"/>
          </a:p>
        </p:txBody>
      </p:sp>
      <p:sp>
        <p:nvSpPr>
          <p:cNvPr id="29" name="Rounded Rectangle 28"/>
          <p:cNvSpPr/>
          <p:nvPr/>
        </p:nvSpPr>
        <p:spPr>
          <a:xfrm>
            <a:off x="6493164" y="5357091"/>
            <a:ext cx="581891" cy="3694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6493164" y="5920417"/>
            <a:ext cx="581891" cy="36945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ight Arrow 41"/>
          <p:cNvSpPr/>
          <p:nvPr/>
        </p:nvSpPr>
        <p:spPr>
          <a:xfrm rot="10800000">
            <a:off x="6099300" y="2244435"/>
            <a:ext cx="393864" cy="251216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763" y="1430594"/>
            <a:ext cx="85774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Module Catalogue</a:t>
            </a:r>
          </a:p>
          <a:p>
            <a:endParaRPr lang="en-GB" sz="2800" b="1" dirty="0" smtClean="0">
              <a:solidFill>
                <a:srgbClr val="002060"/>
              </a:solidFill>
            </a:endParaRPr>
          </a:p>
          <a:p>
            <a:r>
              <a:rPr lang="en-GB" sz="2400" b="1" dirty="0" smtClean="0">
                <a:solidFill>
                  <a:srgbClr val="002060"/>
                </a:solidFill>
              </a:rPr>
              <a:t>Is a database (part of SIS) that is used as an area to create, store and view LJMU Modules documentation</a:t>
            </a:r>
          </a:p>
          <a:p>
            <a:endParaRPr lang="en-GB" sz="2400" b="1" dirty="0">
              <a:solidFill>
                <a:srgbClr val="002060"/>
              </a:solidFill>
            </a:endParaRPr>
          </a:p>
          <a:p>
            <a:r>
              <a:rPr lang="en-GB" sz="2400" b="1" dirty="0" smtClean="0">
                <a:solidFill>
                  <a:srgbClr val="002060"/>
                </a:solidFill>
              </a:rPr>
              <a:t>Only modules that are </a:t>
            </a:r>
            <a:r>
              <a:rPr lang="en-GB" sz="2400" b="1" dirty="0">
                <a:solidFill>
                  <a:srgbClr val="002060"/>
                </a:solidFill>
              </a:rPr>
              <a:t>officially validated </a:t>
            </a:r>
            <a:r>
              <a:rPr lang="en-GB" sz="2400" b="1" dirty="0" smtClean="0">
                <a:solidFill>
                  <a:srgbClr val="002060"/>
                </a:solidFill>
              </a:rPr>
              <a:t>(approved</a:t>
            </a:r>
            <a:r>
              <a:rPr lang="en-GB" sz="2400" b="1" dirty="0">
                <a:solidFill>
                  <a:srgbClr val="002060"/>
                </a:solidFill>
              </a:rPr>
              <a:t>) </a:t>
            </a:r>
            <a:r>
              <a:rPr lang="en-GB" sz="2400" b="1" dirty="0" smtClean="0">
                <a:solidFill>
                  <a:srgbClr val="002060"/>
                </a:solidFill>
              </a:rPr>
              <a:t>are available for students to study</a:t>
            </a:r>
          </a:p>
          <a:p>
            <a:endParaRPr lang="en-GB" sz="2400" b="1" dirty="0">
              <a:solidFill>
                <a:srgbClr val="002060"/>
              </a:solidFill>
            </a:endParaRPr>
          </a:p>
          <a:p>
            <a:r>
              <a:rPr lang="en-GB" sz="2400" b="1" dirty="0" smtClean="0">
                <a:solidFill>
                  <a:srgbClr val="002060"/>
                </a:solidFill>
              </a:rPr>
              <a:t>These modules can then be listed as part of the validated programme</a:t>
            </a:r>
          </a:p>
          <a:p>
            <a:endParaRPr lang="en-GB" sz="2000" dirty="0" smtClean="0"/>
          </a:p>
          <a:p>
            <a:endParaRPr lang="en-GB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685440" y="507264"/>
            <a:ext cx="5663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Product Catalogue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179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763" y="1430594"/>
            <a:ext cx="85774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Programme Catalogue</a:t>
            </a:r>
          </a:p>
          <a:p>
            <a:endParaRPr lang="en-GB" sz="2800" b="1" dirty="0" smtClean="0">
              <a:solidFill>
                <a:srgbClr val="002060"/>
              </a:solidFill>
            </a:endParaRPr>
          </a:p>
          <a:p>
            <a:r>
              <a:rPr lang="en-GB" sz="2400" b="1" dirty="0" smtClean="0">
                <a:solidFill>
                  <a:srgbClr val="002060"/>
                </a:solidFill>
              </a:rPr>
              <a:t>Is a database (external to SIS) that is used as an area to create, store and view LJMU Programme documentation</a:t>
            </a:r>
          </a:p>
          <a:p>
            <a:endParaRPr lang="en-GB" sz="2400" b="1" dirty="0">
              <a:solidFill>
                <a:srgbClr val="002060"/>
              </a:solidFill>
            </a:endParaRPr>
          </a:p>
          <a:p>
            <a:r>
              <a:rPr lang="en-GB" sz="2400" b="1" dirty="0" smtClean="0">
                <a:solidFill>
                  <a:srgbClr val="002060"/>
                </a:solidFill>
              </a:rPr>
              <a:t>Only Programmes that are </a:t>
            </a:r>
            <a:r>
              <a:rPr lang="en-GB" sz="2400" b="1" dirty="0">
                <a:solidFill>
                  <a:srgbClr val="002060"/>
                </a:solidFill>
              </a:rPr>
              <a:t>officially validated </a:t>
            </a:r>
            <a:r>
              <a:rPr lang="en-GB" sz="2400" b="1" dirty="0" smtClean="0">
                <a:solidFill>
                  <a:srgbClr val="002060"/>
                </a:solidFill>
              </a:rPr>
              <a:t>(approved</a:t>
            </a:r>
            <a:r>
              <a:rPr lang="en-GB" sz="2400" b="1" dirty="0">
                <a:solidFill>
                  <a:srgbClr val="002060"/>
                </a:solidFill>
              </a:rPr>
              <a:t>) </a:t>
            </a:r>
            <a:r>
              <a:rPr lang="en-GB" sz="2400" b="1" dirty="0" smtClean="0">
                <a:solidFill>
                  <a:srgbClr val="002060"/>
                </a:solidFill>
              </a:rPr>
              <a:t>are then available for students to study</a:t>
            </a:r>
          </a:p>
          <a:p>
            <a:endParaRPr lang="en-GB" sz="2000" dirty="0" smtClean="0"/>
          </a:p>
          <a:p>
            <a:endParaRPr lang="en-GB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685440" y="507264"/>
            <a:ext cx="5663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Product Catalogue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0646" y="507264"/>
            <a:ext cx="65133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Programme </a:t>
            </a:r>
            <a:r>
              <a:rPr lang="en-GB" sz="4800" b="1" dirty="0" err="1" smtClean="0">
                <a:solidFill>
                  <a:srgbClr val="92D050"/>
                </a:solidFill>
              </a:rPr>
              <a:t>Proforma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9654" t="22775" r="11883" b="2933"/>
          <a:stretch>
            <a:fillRect/>
          </a:stretch>
        </p:blipFill>
        <p:spPr bwMode="auto">
          <a:xfrm>
            <a:off x="0" y="-35765"/>
            <a:ext cx="9104927" cy="672157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763" y="1516772"/>
            <a:ext cx="85774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Academic Advisement uses both the Programme and Module data…</a:t>
            </a:r>
          </a:p>
          <a:p>
            <a:endParaRPr lang="en-GB" sz="2800" dirty="0">
              <a:solidFill>
                <a:srgbClr val="002060"/>
              </a:solidFill>
            </a:endParaRPr>
          </a:p>
          <a:p>
            <a:r>
              <a:rPr lang="en-GB" sz="2800" dirty="0" smtClean="0">
                <a:solidFill>
                  <a:srgbClr val="002060"/>
                </a:solidFill>
              </a:rPr>
              <a:t>And the programme rules</a:t>
            </a:r>
          </a:p>
          <a:p>
            <a:endParaRPr lang="en-GB" sz="2800" dirty="0">
              <a:solidFill>
                <a:srgbClr val="002060"/>
              </a:solidFill>
            </a:endParaRPr>
          </a:p>
          <a:p>
            <a:r>
              <a:rPr lang="en-GB" sz="2800" dirty="0" smtClean="0">
                <a:solidFill>
                  <a:srgbClr val="002060"/>
                </a:solidFill>
              </a:rPr>
              <a:t>To give us a structure in SIS that enables staff and students to understand how their programme is structured</a:t>
            </a:r>
          </a:p>
          <a:p>
            <a:endParaRPr lang="en-GB" sz="2800" dirty="0" smtClean="0">
              <a:solidFill>
                <a:srgbClr val="002060"/>
              </a:solidFill>
            </a:endParaRPr>
          </a:p>
          <a:p>
            <a:r>
              <a:rPr lang="en-GB" sz="2800" dirty="0" smtClean="0">
                <a:solidFill>
                  <a:srgbClr val="002060"/>
                </a:solidFill>
              </a:rPr>
              <a:t>and is used to correctly inform enrolment, progression and Plan by Requirements (OMS)</a:t>
            </a:r>
          </a:p>
          <a:p>
            <a:endParaRPr lang="en-GB" sz="2800" dirty="0" smtClean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8624" y="507264"/>
            <a:ext cx="6737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Academic Advisement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sp>
        <p:nvSpPr>
          <p:cNvPr id="204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3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GB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148624" y="507264"/>
            <a:ext cx="6737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Academic Advisement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sp>
        <p:nvSpPr>
          <p:cNvPr id="204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3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GB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="" val="3797039963"/>
              </p:ext>
            </p:extLst>
          </p:nvPr>
        </p:nvGraphicFramePr>
        <p:xfrm>
          <a:off x="1564552" y="1626919"/>
          <a:ext cx="6142534" cy="4298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29819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E19DE8683BDB4FB5018AC0F7F93813" ma:contentTypeVersion="0" ma:contentTypeDescription="Create a new document." ma:contentTypeScope="" ma:versionID="0c77f5cccd7fb06f367d708184ccf49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E8E9CF-4772-48FC-9DE7-35ECF44DB8D9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A0BA503F-63FC-419D-BCE7-2D16CE7146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52DCC70-52D5-4291-8784-8DEBB6C6A1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</TotalTime>
  <Words>1037</Words>
  <Application>Microsoft Office PowerPoint</Application>
  <PresentationFormat>On-screen Show (4:3)</PresentationFormat>
  <Paragraphs>231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Liverpool John Moores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Philpotts, Lee</dc:creator>
  <cp:lastModifiedBy>Liverpool John Moores University</cp:lastModifiedBy>
  <cp:revision>160</cp:revision>
  <dcterms:created xsi:type="dcterms:W3CDTF">2009-10-29T15:56:45Z</dcterms:created>
  <dcterms:modified xsi:type="dcterms:W3CDTF">2012-03-21T10:28:39Z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0x01010011E19DE8683BDB4FB5018AC0F7F93813</vt:lpwstr>
  </property>
</Properties>
</file>