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5B"/>
    <a:srgbClr val="2CD5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4694"/>
  </p:normalViewPr>
  <p:slideViewPr>
    <p:cSldViewPr snapToGrid="0" snapToObjects="1">
      <p:cViewPr varScale="1">
        <p:scale>
          <a:sx n="65" d="100"/>
          <a:sy n="65" d="100"/>
        </p:scale>
        <p:origin x="8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F352D-0EE3-E443-A549-00552A51C2BD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2F1A0-AF56-1946-81FA-D17AD512C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49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EA7C-9C85-3345-BD5B-871883294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480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8D7332-D69B-0544-92A0-301CAD81A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76F88-A085-774E-8C8D-40066F31E2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9227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EE067FE-8724-A948-B3D1-BEBDE2EC6226}" type="datetimeFigureOut">
              <a:rPr lang="en-US" smtClean="0"/>
              <a:pPr/>
              <a:t>2/16/2021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76BAF-0484-EA4F-B7BD-9D4005724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277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BFC13-41D5-9C4D-8659-C328F2670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7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01F328-8F89-DC42-B297-2BF9E9DB8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99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4F51F-7504-874C-BCBA-F875B80FA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4903" y="130343"/>
            <a:ext cx="8950681" cy="660486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6B93C-DAE8-7E4B-8CC6-C7A804AFA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6312"/>
            <a:ext cx="10515600" cy="468321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1E60B-EFF9-4349-9AE7-D4DF1856A5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0463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EE067FE-8724-A948-B3D1-BEBDE2EC6226}" type="datetimeFigureOut">
              <a:rPr lang="en-US" smtClean="0"/>
              <a:pPr/>
              <a:t>2/16/2021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862B5-1123-9142-BB87-6B0EE6E79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0463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B0282-FA09-6C48-A312-27D185582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01F328-8F89-DC42-B297-2BF9E9DB8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88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8732A56-0440-6843-A076-773BA532D907}"/>
              </a:ext>
            </a:extLst>
          </p:cNvPr>
          <p:cNvCxnSpPr>
            <a:cxnSpLocks/>
          </p:cNvCxnSpPr>
          <p:nvPr userDrawn="1"/>
        </p:nvCxnSpPr>
        <p:spPr>
          <a:xfrm>
            <a:off x="0" y="904461"/>
            <a:ext cx="12192000" cy="0"/>
          </a:xfrm>
          <a:prstGeom prst="line">
            <a:avLst/>
          </a:prstGeom>
          <a:ln w="25400">
            <a:solidFill>
              <a:srgbClr val="2CD5C4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AFB22C0D-2BE3-BE46-B81E-D7FAFFBEC85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5809" y="-112253"/>
            <a:ext cx="1989386" cy="111903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FC028AE-5034-2C46-AB5D-B6600B7D291B}"/>
              </a:ext>
            </a:extLst>
          </p:cNvPr>
          <p:cNvSpPr/>
          <p:nvPr userDrawn="1"/>
        </p:nvSpPr>
        <p:spPr>
          <a:xfrm>
            <a:off x="0" y="6487297"/>
            <a:ext cx="12192000" cy="370703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706B4BB-107D-F24A-A026-55B7D5BDAEE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824186" y="6330091"/>
            <a:ext cx="1367814" cy="685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946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lpme.ljmu.ac.uk/" TargetMode="External"/><Relationship Id="rId2" Type="http://schemas.openxmlformats.org/officeDocument/2006/relationships/hyperlink" Target="http://www.ljmu.ac.uk/academic-registry/collaborative-partner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2F3F2-7D2D-884B-9F4A-88BCBC199C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What’s New? </a:t>
            </a:r>
            <a:br>
              <a:rPr lang="en-US" b="1" dirty="0" smtClean="0"/>
            </a:br>
            <a:r>
              <a:rPr lang="en-US" b="1" dirty="0" smtClean="0"/>
              <a:t>Academic Registry Update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6087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E6180-5556-BD48-A79A-E9EF17423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Assessment in 2020-2021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C346D-B964-7D43-B106-1531A8F34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Managing Assessment During Coronavirus Pandemic 2020-2021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Revised version issued November 2020 (not a new No Detriment Framework)</a:t>
            </a:r>
          </a:p>
          <a:p>
            <a:endParaRPr lang="en-US" dirty="0" smtClean="0"/>
          </a:p>
          <a:p>
            <a:r>
              <a:rPr lang="en-US" dirty="0" smtClean="0"/>
              <a:t>Updated version issued February 2021 – commonly known as the Safety Net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230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E6180-5556-BD48-A79A-E9EF17423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Assessment in 2020-2021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C346D-B964-7D43-B106-1531A8F34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Personal Circumstances Claims – no need for evidence</a:t>
            </a:r>
          </a:p>
          <a:p>
            <a:r>
              <a:rPr lang="en-US" dirty="0" smtClean="0"/>
              <a:t>Alternative assessments – at the module or individual student level</a:t>
            </a:r>
          </a:p>
          <a:p>
            <a:r>
              <a:rPr lang="en-US" dirty="0" smtClean="0"/>
              <a:t>Assessment waivers – an assessment item up to 34% weighting</a:t>
            </a:r>
          </a:p>
          <a:p>
            <a:r>
              <a:rPr lang="en-US" dirty="0" smtClean="0"/>
              <a:t>Uncapped first referral – will apply to non-attempt and failed attempt. Does not apply to ESR or FMA.</a:t>
            </a:r>
          </a:p>
          <a:p>
            <a:r>
              <a:rPr lang="en-US" dirty="0" smtClean="0"/>
              <a:t>2% award borderline for UG </a:t>
            </a:r>
            <a:r>
              <a:rPr lang="en-US" dirty="0" err="1" smtClean="0"/>
              <a:t>Honours</a:t>
            </a:r>
            <a:r>
              <a:rPr lang="en-US" dirty="0" smtClean="0"/>
              <a:t> students – must have majority of credits in higher classification</a:t>
            </a:r>
          </a:p>
          <a:p>
            <a:r>
              <a:rPr lang="en-US" dirty="0" smtClean="0"/>
              <a:t>2% award boundary for PGT students – automatic on programmes of 60 credits or more</a:t>
            </a:r>
          </a:p>
          <a:p>
            <a:r>
              <a:rPr lang="en-US" dirty="0" smtClean="0"/>
              <a:t>Experiential credit - &lt;40 credits for UG; &lt;30 credits for PGT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229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Continuous Monitoring and Enhancement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9727" y="2197959"/>
            <a:ext cx="3341078" cy="571499"/>
          </a:xfrm>
        </p:spPr>
        <p:txBody>
          <a:bodyPr/>
          <a:lstStyle/>
          <a:p>
            <a:pPr marL="0" indent="0">
              <a:buNone/>
            </a:pPr>
            <a:r>
              <a:rPr lang="en-GB" sz="4000" dirty="0" smtClean="0"/>
              <a:t>Process Review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996589" y="1290025"/>
            <a:ext cx="2936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5B"/>
                </a:solidFill>
              </a:rPr>
              <a:t>User Experience Survey</a:t>
            </a:r>
            <a:endParaRPr lang="en-GB" dirty="0">
              <a:solidFill>
                <a:srgbClr val="00205B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41576" y="1179869"/>
            <a:ext cx="2593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5B"/>
                </a:solidFill>
              </a:rPr>
              <a:t>School Management Team Road </a:t>
            </a:r>
            <a:r>
              <a:rPr lang="en-GB" dirty="0">
                <a:solidFill>
                  <a:srgbClr val="00205B"/>
                </a:solidFill>
              </a:rPr>
              <a:t>S</a:t>
            </a:r>
            <a:r>
              <a:rPr lang="en-GB" dirty="0" smtClean="0">
                <a:solidFill>
                  <a:srgbClr val="00205B"/>
                </a:solidFill>
              </a:rPr>
              <a:t>hows</a:t>
            </a:r>
            <a:endParaRPr lang="en-GB" dirty="0">
              <a:solidFill>
                <a:srgbClr val="00205B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38441" y="3404351"/>
            <a:ext cx="1789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5B"/>
                </a:solidFill>
              </a:rPr>
              <a:t>Focus Groups?</a:t>
            </a:r>
            <a:endParaRPr lang="en-GB" dirty="0">
              <a:solidFill>
                <a:srgbClr val="00205B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58557" y="3496656"/>
            <a:ext cx="2136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5B"/>
                </a:solidFill>
              </a:rPr>
              <a:t>Sector Research</a:t>
            </a:r>
            <a:endParaRPr lang="en-GB" dirty="0">
              <a:solidFill>
                <a:srgbClr val="00205B"/>
              </a:solidFill>
            </a:endParaRPr>
          </a:p>
        </p:txBody>
      </p:sp>
      <p:sp>
        <p:nvSpPr>
          <p:cNvPr id="9" name="Cloud 8"/>
          <p:cNvSpPr/>
          <p:nvPr/>
        </p:nvSpPr>
        <p:spPr>
          <a:xfrm>
            <a:off x="4536828" y="1903159"/>
            <a:ext cx="3683977" cy="1806779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loud 9"/>
          <p:cNvSpPr/>
          <p:nvPr/>
        </p:nvSpPr>
        <p:spPr>
          <a:xfrm>
            <a:off x="7280029" y="1063598"/>
            <a:ext cx="2919047" cy="844007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loud 10"/>
          <p:cNvSpPr/>
          <p:nvPr/>
        </p:nvSpPr>
        <p:spPr>
          <a:xfrm>
            <a:off x="703383" y="1189159"/>
            <a:ext cx="3200401" cy="725518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Cloud 11"/>
          <p:cNvSpPr/>
          <p:nvPr/>
        </p:nvSpPr>
        <p:spPr>
          <a:xfrm>
            <a:off x="2329960" y="3397838"/>
            <a:ext cx="2312377" cy="624199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loud 12"/>
          <p:cNvSpPr/>
          <p:nvPr/>
        </p:nvSpPr>
        <p:spPr>
          <a:xfrm>
            <a:off x="8273556" y="3303224"/>
            <a:ext cx="2233251" cy="57158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4958861" y="2690173"/>
            <a:ext cx="3270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00205B"/>
                </a:solidFill>
              </a:rPr>
              <a:t>For implementation 2021/22 </a:t>
            </a:r>
            <a:endParaRPr lang="en-GB" sz="1600" dirty="0">
              <a:solidFill>
                <a:srgbClr val="00205B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1689" y="4420000"/>
            <a:ext cx="117289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5B"/>
                </a:solidFill>
              </a:rPr>
              <a:t>Stages collapsed in 2020/21 (as in 2019/20)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5B"/>
                </a:solidFill>
              </a:rPr>
              <a:t>Data reports still live and accessible throughout the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5B"/>
                </a:solidFill>
              </a:rPr>
              <a:t>Module outcomes become available once marks are posted - facilitates reflection in real-time, if desired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5B"/>
                </a:solidFill>
              </a:rPr>
              <a:t>Enhancement and Development Plans can be updated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5B"/>
                </a:solidFill>
              </a:rPr>
              <a:t>Training/briefings 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24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Advice and Guidance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Academic Registry – Collaborative Webpage</a:t>
            </a:r>
          </a:p>
          <a:p>
            <a:pPr marL="0" indent="0" algn="ctr">
              <a:buNone/>
            </a:pPr>
            <a:r>
              <a:rPr lang="en-GB" dirty="0" smtClean="0">
                <a:hlinkClick r:id="rId2"/>
              </a:rPr>
              <a:t>www.ljmu.ac.uk/academic-registry/collaborative-partners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r>
              <a:rPr lang="en-GB" dirty="0" smtClean="0"/>
              <a:t>Marketing guidance, branding and logo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Academic Registry </a:t>
            </a:r>
            <a:r>
              <a:rPr lang="en-GB" dirty="0" smtClean="0"/>
              <a:t>Helpdesk – please type into a web browser: </a:t>
            </a:r>
            <a:endParaRPr lang="en-GB" dirty="0" smtClean="0"/>
          </a:p>
          <a:p>
            <a:pPr marL="0" indent="0" algn="ctr">
              <a:buNone/>
            </a:pPr>
            <a:r>
              <a:rPr lang="en-GB" dirty="0" smtClean="0">
                <a:hlinkClick r:id="rId3"/>
              </a:rPr>
              <a:t>helpme.ljmu.ac.uk</a:t>
            </a:r>
            <a:r>
              <a:rPr lang="en-GB" dirty="0" smtClean="0"/>
              <a:t> 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243" y="3242985"/>
            <a:ext cx="3592266" cy="9898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05920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ffc5df6e-c8c5-4cfe-82b4-49ae95189b76"/>
</p:tagLst>
</file>

<file path=ppt/theme/theme1.xml><?xml version="1.0" encoding="utf-8"?>
<a:theme xmlns:a="http://schemas.openxmlformats.org/drawingml/2006/main" name="Office Theme">
  <a:themeElements>
    <a:clrScheme name="LJMU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CDD8602461C74DA6F545857844BE8A" ma:contentTypeVersion="0" ma:contentTypeDescription="Create a new document." ma:contentTypeScope="" ma:versionID="8b2a24011590e189fc80d36b5f64962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6AEB1D-2A89-4198-BB13-D619A96D6C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12C3AE-BD57-4CA4-A2B0-2312D800E09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33441DF-6547-433A-B9D7-F9069BFDE5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234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What’s New?  Academic Registry Update</vt:lpstr>
      <vt:lpstr>Managing Assessment in 2020-2021</vt:lpstr>
      <vt:lpstr>Managing Assessment in 2020-2021</vt:lpstr>
      <vt:lpstr>Continuous Monitoring and Enhancement</vt:lpstr>
      <vt:lpstr>Advice and Guidance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Jones, Victoria</cp:lastModifiedBy>
  <cp:revision>29</cp:revision>
  <dcterms:created xsi:type="dcterms:W3CDTF">2020-01-09T16:59:10Z</dcterms:created>
  <dcterms:modified xsi:type="dcterms:W3CDTF">2021-02-16T17:45:54Z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0x010100C7CDD8602461C74DA6F545857844BE8A</vt:lpwstr>
  </property>
</Properties>
</file>