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78" r:id="rId5"/>
    <p:sldId id="280" r:id="rId6"/>
    <p:sldId id="265" r:id="rId7"/>
    <p:sldId id="290" r:id="rId8"/>
    <p:sldId id="266" r:id="rId9"/>
    <p:sldId id="267" r:id="rId10"/>
    <p:sldId id="291" r:id="rId11"/>
    <p:sldId id="268" r:id="rId12"/>
    <p:sldId id="25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7" autoAdjust="0"/>
    <p:restoredTop sz="59085" autoAdjust="0"/>
  </p:normalViewPr>
  <p:slideViewPr>
    <p:cSldViewPr snapToGrid="0">
      <p:cViewPr varScale="1">
        <p:scale>
          <a:sx n="67" d="100"/>
          <a:sy n="67" d="100"/>
        </p:scale>
        <p:origin x="263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8CBE8-B5AF-4D8F-B6DC-583D02D2A860}" type="datetimeFigureOut">
              <a:rPr lang="en-GB" smtClean="0"/>
              <a:t>27/11/2024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F32FAC-014E-4283-B213-099759140373}" type="slidenum">
              <a:rPr lang="en-GB" smtClean="0"/>
              <a:t>‹#›</a:t>
            </a:fld>
            <a:endParaRPr lang="en-GB"/>
          </a:p>
        </p:txBody>
      </p:sp>
    </p:spTree>
    <p:extLst>
      <p:ext uri="{BB962C8B-B14F-4D97-AF65-F5344CB8AC3E}">
        <p14:creationId xmlns:p14="http://schemas.microsoft.com/office/powerpoint/2010/main" val="267721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b="0" i="0" dirty="0">
                <a:solidFill>
                  <a:srgbClr val="3C4043"/>
                </a:solidFill>
                <a:effectLst/>
                <a:latin typeface="Roboto" panose="02000000000000000000" pitchFamily="2" charset="0"/>
              </a:rPr>
              <a:t>Good</a:t>
            </a:r>
            <a:r>
              <a:rPr lang="en-GB" b="0" i="0" baseline="0" dirty="0">
                <a:solidFill>
                  <a:srgbClr val="3C4043"/>
                </a:solidFill>
                <a:effectLst/>
                <a:latin typeface="Roboto" panose="02000000000000000000" pitchFamily="2" charset="0"/>
              </a:rPr>
              <a:t> morning everyone – my name is Costas </a:t>
            </a:r>
            <a:r>
              <a:rPr lang="en-GB" b="0" i="0" baseline="0" dirty="0" err="1">
                <a:solidFill>
                  <a:srgbClr val="3C4043"/>
                </a:solidFill>
                <a:effectLst/>
                <a:latin typeface="Roboto" panose="02000000000000000000" pitchFamily="2" charset="0"/>
              </a:rPr>
              <a:t>Photiou</a:t>
            </a:r>
            <a:r>
              <a:rPr lang="en-GB" b="0" i="0" baseline="0" dirty="0">
                <a:solidFill>
                  <a:srgbClr val="3C4043"/>
                </a:solidFill>
                <a:effectLst/>
                <a:latin typeface="Roboto" panose="02000000000000000000" pitchFamily="2" charset="0"/>
              </a:rPr>
              <a:t> and I am the Associate Dean at the Business School at </a:t>
            </a:r>
            <a:r>
              <a:rPr lang="en-GB" b="0" i="0" baseline="0" dirty="0" err="1">
                <a:solidFill>
                  <a:srgbClr val="3C4043"/>
                </a:solidFill>
                <a:effectLst/>
                <a:latin typeface="Roboto" panose="02000000000000000000" pitchFamily="2" charset="0"/>
              </a:rPr>
              <a:t>Unicaf</a:t>
            </a:r>
            <a:r>
              <a:rPr lang="en-GB" b="0" i="0" baseline="0" dirty="0">
                <a:solidFill>
                  <a:srgbClr val="3C4043"/>
                </a:solidFill>
                <a:effectLst/>
                <a:latin typeface="Roboto" panose="02000000000000000000" pitchFamily="2" charset="0"/>
              </a:rPr>
              <a:t>. </a:t>
            </a:r>
          </a:p>
          <a:p>
            <a:pPr defTabSz="931774">
              <a:defRPr/>
            </a:pPr>
            <a:r>
              <a:rPr lang="en-GB" b="0" i="0" dirty="0">
                <a:solidFill>
                  <a:srgbClr val="3C4043"/>
                </a:solidFill>
                <a:effectLst/>
                <a:latin typeface="Roboto" panose="02000000000000000000" pitchFamily="2" charset="0"/>
              </a:rPr>
              <a:t>The presentation explores strategies for enhancing student involvement and providing effective support in collaborative educational settings. It highlights the importance of fostering a sense of community in an online asynchronous environment, utilising active learning techniques, and providing tailored academic support to meet the diverse needs of today's students. The presentation covers best practices for facilitating collaboration among students and between students and tutors. It investigates the role of faculty in mentoring and guiding students and the implementation of technology to support these actions. Emphasis is placed on creating an inclusive and supportive learning environment that encourages active participation, thereby enhancing academic success and achieving academic excellence within an online asynchronous yet effective academic environment.</a:t>
            </a:r>
            <a:endParaRPr lang="en-GB"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ADF32FAC-014E-4283-B213-099759140373}" type="slidenum">
              <a:rPr lang="en-GB" smtClean="0"/>
              <a:t>1</a:t>
            </a:fld>
            <a:endParaRPr lang="en-GB"/>
          </a:p>
        </p:txBody>
      </p:sp>
    </p:spTree>
    <p:extLst>
      <p:ext uri="{BB962C8B-B14F-4D97-AF65-F5344CB8AC3E}">
        <p14:creationId xmlns:p14="http://schemas.microsoft.com/office/powerpoint/2010/main" val="3256280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Empowering</a:t>
            </a:r>
            <a:r>
              <a:rPr lang="en-GB" b="1" baseline="0" dirty="0"/>
              <a:t> Engagement through AI</a:t>
            </a:r>
            <a:r>
              <a:rPr lang="en-GB" b="1" dirty="0"/>
              <a:t> </a:t>
            </a:r>
          </a:p>
          <a:p>
            <a:r>
              <a:rPr lang="en-GB" b="1" dirty="0"/>
              <a:t>Speaker Notes:</a:t>
            </a:r>
            <a:br>
              <a:rPr lang="en-GB" dirty="0"/>
            </a:br>
            <a:r>
              <a:rPr lang="en-US" dirty="0"/>
              <a:t>Empowering engagement through AI transforms learning by making it more personalized, interactive, and responsive to individual needs. AI-driven </a:t>
            </a:r>
            <a:r>
              <a:rPr lang="en-US" b="1" dirty="0"/>
              <a:t>personalized learning paths</a:t>
            </a:r>
            <a:r>
              <a:rPr lang="en-US" dirty="0"/>
              <a:t> tailor content and pace for each learner, boosting motivation and retention. </a:t>
            </a:r>
            <a:r>
              <a:rPr lang="en-US" b="1" dirty="0"/>
              <a:t>Predictive analytics</a:t>
            </a:r>
            <a:r>
              <a:rPr lang="en-US" dirty="0"/>
              <a:t> anticipate disengagement, allowing timely interventions to keep learners on track. </a:t>
            </a:r>
            <a:r>
              <a:rPr lang="en-US" b="1" dirty="0"/>
              <a:t>Gamification</a:t>
            </a:r>
            <a:r>
              <a:rPr lang="en-US" dirty="0"/>
              <a:t> adds elements like points and badges, making learning more interactive and enjoyable, while </a:t>
            </a:r>
            <a:r>
              <a:rPr lang="en-US" b="1" dirty="0"/>
              <a:t>natural language processing</a:t>
            </a:r>
            <a:r>
              <a:rPr lang="en-US" dirty="0"/>
              <a:t> (NLP) enables real-time, supportive communication, simulating a tutor's presence. Together, these AI tools create a dynamic and engaging learning environment, enhancing both the learning experience and outcomes.</a:t>
            </a:r>
          </a:p>
        </p:txBody>
      </p:sp>
      <p:sp>
        <p:nvSpPr>
          <p:cNvPr id="4" name="Slide Number Placeholder 3"/>
          <p:cNvSpPr>
            <a:spLocks noGrp="1"/>
          </p:cNvSpPr>
          <p:nvPr>
            <p:ph type="sldNum" sz="quarter" idx="5"/>
          </p:nvPr>
        </p:nvSpPr>
        <p:spPr/>
        <p:txBody>
          <a:bodyPr/>
          <a:lstStyle/>
          <a:p>
            <a:fld id="{ADF32FAC-014E-4283-B213-099759140373}" type="slidenum">
              <a:rPr lang="en-GB" smtClean="0"/>
              <a:t>10</a:t>
            </a:fld>
            <a:endParaRPr lang="en-GB"/>
          </a:p>
        </p:txBody>
      </p:sp>
    </p:spTree>
    <p:extLst>
      <p:ext uri="{BB962C8B-B14F-4D97-AF65-F5344CB8AC3E}">
        <p14:creationId xmlns:p14="http://schemas.microsoft.com/office/powerpoint/2010/main" val="334854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Conclusion and Future Directions</a:t>
            </a:r>
          </a:p>
          <a:p>
            <a:r>
              <a:rPr lang="en-GB" b="1" dirty="0"/>
              <a:t>Speaker Notes:</a:t>
            </a:r>
            <a:br>
              <a:rPr lang="en-GB" dirty="0"/>
            </a:br>
            <a:r>
              <a:rPr lang="en-GB" dirty="0"/>
              <a:t>In conclusion, fostering student engagement requires a multifaceted approach that includes building community, employing active learning techniques, and providing tailored support. Throughout this presentation, we’ve explored strategies to create inclusive environments that encourage active participation and ultimately lead to academic success. It’s crucial that we continue to prioritize these initiatives as we move forward in our educational practices. Let’s commit to implementing these strategies in our own contexts and advocate for an educational environment where every student feels valued and engaged. </a:t>
            </a:r>
            <a:endParaRPr lang="en-US" dirty="0"/>
          </a:p>
        </p:txBody>
      </p:sp>
      <p:sp>
        <p:nvSpPr>
          <p:cNvPr id="4" name="Slide Number Placeholder 3"/>
          <p:cNvSpPr>
            <a:spLocks noGrp="1"/>
          </p:cNvSpPr>
          <p:nvPr>
            <p:ph type="sldNum" sz="quarter" idx="5"/>
          </p:nvPr>
        </p:nvSpPr>
        <p:spPr/>
        <p:txBody>
          <a:bodyPr/>
          <a:lstStyle/>
          <a:p>
            <a:fld id="{ADF32FAC-014E-4283-B213-099759140373}" type="slidenum">
              <a:rPr lang="en-GB" smtClean="0"/>
              <a:t>11</a:t>
            </a:fld>
            <a:endParaRPr lang="en-GB"/>
          </a:p>
        </p:txBody>
      </p:sp>
    </p:spTree>
    <p:extLst>
      <p:ext uri="{BB962C8B-B14F-4D97-AF65-F5344CB8AC3E}">
        <p14:creationId xmlns:p14="http://schemas.microsoft.com/office/powerpoint/2010/main" val="191765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Thank you for your attention, and I look forward to any questions or discussions you may have!</a:t>
            </a:r>
          </a:p>
          <a:p>
            <a:endParaRPr lang="en-US" dirty="0"/>
          </a:p>
        </p:txBody>
      </p:sp>
      <p:sp>
        <p:nvSpPr>
          <p:cNvPr id="4" name="Slide Number Placeholder 3"/>
          <p:cNvSpPr>
            <a:spLocks noGrp="1"/>
          </p:cNvSpPr>
          <p:nvPr>
            <p:ph type="sldNum" sz="quarter" idx="10"/>
          </p:nvPr>
        </p:nvSpPr>
        <p:spPr/>
        <p:txBody>
          <a:bodyPr/>
          <a:lstStyle/>
          <a:p>
            <a:fld id="{ADF32FAC-014E-4283-B213-099759140373}" type="slidenum">
              <a:rPr lang="en-GB" smtClean="0"/>
              <a:t>12</a:t>
            </a:fld>
            <a:endParaRPr lang="en-GB"/>
          </a:p>
        </p:txBody>
      </p:sp>
    </p:spTree>
    <p:extLst>
      <p:ext uri="{BB962C8B-B14F-4D97-AF65-F5344CB8AC3E}">
        <p14:creationId xmlns:p14="http://schemas.microsoft.com/office/powerpoint/2010/main" val="402521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a:t>
            </a:r>
            <a:r>
              <a:rPr lang="en-US" baseline="0" dirty="0"/>
              <a:t> agenda covers the following - </a:t>
            </a:r>
            <a:endParaRPr lang="en-US" dirty="0"/>
          </a:p>
        </p:txBody>
      </p:sp>
      <p:sp>
        <p:nvSpPr>
          <p:cNvPr id="4" name="Slide Number Placeholder 3"/>
          <p:cNvSpPr>
            <a:spLocks noGrp="1"/>
          </p:cNvSpPr>
          <p:nvPr>
            <p:ph type="sldNum" sz="quarter" idx="10"/>
          </p:nvPr>
        </p:nvSpPr>
        <p:spPr/>
        <p:txBody>
          <a:bodyPr/>
          <a:lstStyle/>
          <a:p>
            <a:fld id="{ADF32FAC-014E-4283-B213-099759140373}" type="slidenum">
              <a:rPr lang="en-GB" smtClean="0"/>
              <a:t>2</a:t>
            </a:fld>
            <a:endParaRPr lang="en-GB"/>
          </a:p>
        </p:txBody>
      </p:sp>
    </p:spTree>
    <p:extLst>
      <p:ext uri="{BB962C8B-B14F-4D97-AF65-F5344CB8AC3E}">
        <p14:creationId xmlns:p14="http://schemas.microsoft.com/office/powerpoint/2010/main" val="32909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 we explore the theoretical foundations of engagement, beginning with William Kahn's work from 1990. Kahn defined engagement in the workplace as a psychological state characterized by emotional and intellectual commitment. He identified three dimensions—physical, emotional, and cognitive engagement—that reflect how deeply individuals can involve themselves in their roles.</a:t>
            </a:r>
          </a:p>
          <a:p>
            <a:r>
              <a:rPr lang="en-GB" dirty="0"/>
              <a:t>This framework is highly relevant in educational contexts. Just as engaged employees fully invest in their work, engaged students actively participate in their learning. When students feel a sense of belonging and connection, they are more likely to immerse themselves in their education, leading to improved academic outcomes.</a:t>
            </a:r>
          </a:p>
          <a:p>
            <a:r>
              <a:rPr lang="en-GB" dirty="0"/>
              <a:t>Next, we turn to the work of Schaufeli and colleagues, who built upon Kahn’s ideas in their 2002 framework for work engagement. They emphasized the significance of active participation and introduced three key components: </a:t>
            </a:r>
            <a:r>
              <a:rPr lang="en-GB" dirty="0" err="1"/>
              <a:t>vigor</a:t>
            </a:r>
            <a:r>
              <a:rPr lang="en-GB" dirty="0"/>
              <a:t>, dedication, and absorption.</a:t>
            </a:r>
          </a:p>
          <a:p>
            <a:pPr>
              <a:buFont typeface="Arial" panose="020B0604020202020204" pitchFamily="34" charset="0"/>
              <a:buChar char="•"/>
            </a:pPr>
            <a:r>
              <a:rPr lang="en-GB" b="1" dirty="0"/>
              <a:t>Vigor</a:t>
            </a:r>
            <a:r>
              <a:rPr lang="en-GB" dirty="0"/>
              <a:t> refers to high levels of energy and mental resilience during tasks.</a:t>
            </a:r>
          </a:p>
          <a:p>
            <a:pPr>
              <a:buFont typeface="Arial" panose="020B0604020202020204" pitchFamily="34" charset="0"/>
              <a:buChar char="•"/>
            </a:pPr>
            <a:r>
              <a:rPr lang="en-GB" b="1" dirty="0"/>
              <a:t>Dedication</a:t>
            </a:r>
            <a:r>
              <a:rPr lang="en-GB" dirty="0"/>
              <a:t> involves a sense of significance, enthusiasm, and pride in one’s work.</a:t>
            </a:r>
          </a:p>
          <a:p>
            <a:pPr>
              <a:buFont typeface="Arial" panose="020B0604020202020204" pitchFamily="34" charset="0"/>
              <a:buChar char="•"/>
            </a:pPr>
            <a:r>
              <a:rPr lang="en-GB" b="1" dirty="0"/>
              <a:t>Absorption</a:t>
            </a:r>
            <a:r>
              <a:rPr lang="en-GB" dirty="0"/>
              <a:t> is characterized by being fully concentrated and happily engrossed in activities.</a:t>
            </a:r>
          </a:p>
          <a:p>
            <a:r>
              <a:rPr lang="en-GB" dirty="0"/>
              <a:t>These components translate effectively to student engagement. For example, when students experience </a:t>
            </a:r>
            <a:r>
              <a:rPr lang="en-GB" dirty="0" err="1"/>
              <a:t>vigor</a:t>
            </a:r>
            <a:r>
              <a:rPr lang="en-GB" dirty="0"/>
              <a:t>, they approach their studies with energy and enthusiasm. Dedication fosters a sense of purpose in their learning, while absorption helps them become deeply focused on their academic tasks.</a:t>
            </a:r>
          </a:p>
          <a:p>
            <a:r>
              <a:rPr lang="en-GB" dirty="0"/>
              <a:t>By emphasizing these elements, Schaufeli’s framework encourages us to cultivate environments where students feel energized, committed, and deeply engaged in their learning processes. Together, Kahn and Schaufeli provide a comprehensive understanding of engagement that is crucial for both work and educational settings</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ADF32FAC-014E-4283-B213-099759140373}" type="slidenum">
              <a:rPr lang="en-GB" smtClean="0"/>
              <a:t>3</a:t>
            </a:fld>
            <a:endParaRPr lang="en-GB"/>
          </a:p>
        </p:txBody>
      </p:sp>
    </p:spTree>
    <p:extLst>
      <p:ext uri="{BB962C8B-B14F-4D97-AF65-F5344CB8AC3E}">
        <p14:creationId xmlns:p14="http://schemas.microsoft.com/office/powerpoint/2010/main" val="38553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AEA82-7C7C-088F-6B88-04539A576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ABF4D-C8EE-1F2E-2CC1-41933CBE7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DE06C-F091-4812-875E-1E695B5BB175}"/>
              </a:ext>
            </a:extLst>
          </p:cNvPr>
          <p:cNvSpPr>
            <a:spLocks noGrp="1"/>
          </p:cNvSpPr>
          <p:nvPr>
            <p:ph type="body" idx="1"/>
          </p:nvPr>
        </p:nvSpPr>
        <p:spPr/>
        <p:txBody>
          <a:bodyPr/>
          <a:lstStyle/>
          <a:p>
            <a:r>
              <a:rPr lang="en-GB" b="1" dirty="0"/>
              <a:t>Slide 4: The Importance of Student Engagement</a:t>
            </a:r>
          </a:p>
          <a:p>
            <a:r>
              <a:rPr lang="en-GB" b="1" dirty="0"/>
              <a:t>Speaker Notes:</a:t>
            </a:r>
            <a:br>
              <a:rPr lang="en-GB" dirty="0"/>
            </a:br>
            <a:r>
              <a:rPr lang="en-GB" dirty="0"/>
              <a:t>In this slide, we define student engagement and discuss its critical dimensions: cognitive, emotional, and </a:t>
            </a:r>
            <a:r>
              <a:rPr lang="en-GB" dirty="0" err="1"/>
              <a:t>behavioral</a:t>
            </a:r>
            <a:r>
              <a:rPr lang="en-GB" dirty="0"/>
              <a:t>. Cognitive engagement refers to the intellectual investment students make in their learning, which includes critical thinking and problem-solving. Emotional engagement encompasses the feelings students have about their education, such as their sense of belonging and connection to their peers and instructors. </a:t>
            </a:r>
            <a:r>
              <a:rPr lang="en-GB" dirty="0" err="1"/>
              <a:t>Behavioral</a:t>
            </a:r>
            <a:r>
              <a:rPr lang="en-GB" dirty="0"/>
              <a:t> engagement reflects the actions students take, like participation in class discussions and involvement in extracurricular activities.</a:t>
            </a:r>
          </a:p>
          <a:p>
            <a:r>
              <a:rPr lang="en-US" dirty="0"/>
              <a:t>High student engagement in asynchronous online learning brings valuable benefits to learners and the educational experience as a whole. Engaged students tend to retain information better, as active involvement enhances understanding and long-term retention of content. This engagement also boosts motivation, promoting self-discipline and time management—crucial skills in a self-paced environment. Higher engagement levels often correlate with increased course completion rates, as students feel connected and invested in their progress. Furthermore, asynchronous formats encourage critical thinking and clear communication, allowing students to reflect deeply on material and discussions. Ultimately, this engagement fosters a sense of community, enhancing the overall learning experience.</a:t>
            </a:r>
          </a:p>
        </p:txBody>
      </p:sp>
      <p:sp>
        <p:nvSpPr>
          <p:cNvPr id="4" name="Slide Number Placeholder 3">
            <a:extLst>
              <a:ext uri="{FF2B5EF4-FFF2-40B4-BE49-F238E27FC236}">
                <a16:creationId xmlns:a16="http://schemas.microsoft.com/office/drawing/2014/main" id="{C8CA4823-5981-BA4D-41B2-B64AA75996CD}"/>
              </a:ext>
            </a:extLst>
          </p:cNvPr>
          <p:cNvSpPr>
            <a:spLocks noGrp="1"/>
          </p:cNvSpPr>
          <p:nvPr>
            <p:ph type="sldNum" sz="quarter" idx="5"/>
          </p:nvPr>
        </p:nvSpPr>
        <p:spPr/>
        <p:txBody>
          <a:bodyPr/>
          <a:lstStyle/>
          <a:p>
            <a:fld id="{ADF32FAC-014E-4283-B213-099759140373}" type="slidenum">
              <a:rPr lang="en-GB" smtClean="0"/>
              <a:t>4</a:t>
            </a:fld>
            <a:endParaRPr lang="en-GB"/>
          </a:p>
        </p:txBody>
      </p:sp>
    </p:spTree>
    <p:extLst>
      <p:ext uri="{BB962C8B-B14F-4D97-AF65-F5344CB8AC3E}">
        <p14:creationId xmlns:p14="http://schemas.microsoft.com/office/powerpoint/2010/main" val="27617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DB497-6227-64D6-C538-32F35CDF2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4210B-D382-5B9F-BE93-822EAE294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89D67-9744-81FF-E6CB-83FC1108027B}"/>
              </a:ext>
            </a:extLst>
          </p:cNvPr>
          <p:cNvSpPr>
            <a:spLocks noGrp="1"/>
          </p:cNvSpPr>
          <p:nvPr>
            <p:ph type="body" idx="1"/>
          </p:nvPr>
        </p:nvSpPr>
        <p:spPr/>
        <p:txBody>
          <a:bodyPr/>
          <a:lstStyle/>
          <a:p>
            <a:r>
              <a:rPr lang="en-GB" b="1" dirty="0"/>
              <a:t>Slide 5: Fostering a Sense of Community</a:t>
            </a:r>
          </a:p>
          <a:p>
            <a:r>
              <a:rPr lang="en-GB" b="1" dirty="0"/>
              <a:t>Speaker Notes:</a:t>
            </a:r>
            <a:br>
              <a:rPr lang="en-GB" dirty="0"/>
            </a:br>
            <a:r>
              <a:rPr lang="en-GB" dirty="0"/>
              <a:t>Creating a sense of community in online environments is crucial for student engagement. In asynchronous settings, where students may not interact face-to-face, it is essential to cultivate connections among peers and between students and instructors. Strong relationships foster a supportive learning atmosphere, encouraging students to participate more actively. </a:t>
            </a:r>
          </a:p>
          <a:p>
            <a:r>
              <a:rPr lang="en-US" dirty="0"/>
              <a:t>Building community in an asynchronous online learning environment is essential for fostering student connection and engagement. Starting with personal introductions helps students build rapport and feel more comfortable. Discussion boards encourage meaningful interactions, where students can exchange ideas and support each other’s learning. Incorporating group projects or peer reviews adds an element of collaboration, fostering accountability and teamwork. Active instructor presence through participation and feedback provides guidance and shows students they’re supported. Finally, informal social spaces, like virtual lounges or chat groups, offer students a place to connect beyond coursework, creating a well-rounded sense of community and belonging.</a:t>
            </a:r>
          </a:p>
        </p:txBody>
      </p:sp>
      <p:sp>
        <p:nvSpPr>
          <p:cNvPr id="4" name="Slide Number Placeholder 3">
            <a:extLst>
              <a:ext uri="{FF2B5EF4-FFF2-40B4-BE49-F238E27FC236}">
                <a16:creationId xmlns:a16="http://schemas.microsoft.com/office/drawing/2014/main" id="{C4FA9169-6A20-FB80-E4A6-B932AF469927}"/>
              </a:ext>
            </a:extLst>
          </p:cNvPr>
          <p:cNvSpPr>
            <a:spLocks noGrp="1"/>
          </p:cNvSpPr>
          <p:nvPr>
            <p:ph type="sldNum" sz="quarter" idx="5"/>
          </p:nvPr>
        </p:nvSpPr>
        <p:spPr/>
        <p:txBody>
          <a:bodyPr/>
          <a:lstStyle/>
          <a:p>
            <a:fld id="{ADF32FAC-014E-4283-B213-099759140373}" type="slidenum">
              <a:rPr lang="en-GB" smtClean="0"/>
              <a:t>5</a:t>
            </a:fld>
            <a:endParaRPr lang="en-GB"/>
          </a:p>
        </p:txBody>
      </p:sp>
    </p:spTree>
    <p:extLst>
      <p:ext uri="{BB962C8B-B14F-4D97-AF65-F5344CB8AC3E}">
        <p14:creationId xmlns:p14="http://schemas.microsoft.com/office/powerpoint/2010/main" val="166278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Active Learning Techniques</a:t>
            </a:r>
          </a:p>
          <a:p>
            <a:r>
              <a:rPr lang="en-GB" b="1" dirty="0"/>
              <a:t>Speaker Notes:</a:t>
            </a:r>
            <a:br>
              <a:rPr lang="en-GB" dirty="0"/>
            </a:br>
            <a:r>
              <a:rPr lang="en-GB" dirty="0"/>
              <a:t>Active learning is a pedagogical approach that engages students directly in the learning process, as opposed to traditional methods where they passively receive information. In this slide, we define active learning and discuss its benefits for student engagement. Techniques such as case studies, simulations, and collaborative problem-solving require students to think critically and apply their knowledge in real-world contexts. These activities not only enhance understanding but also encourage students to work together, fostering collaboration and communication skills.</a:t>
            </a:r>
          </a:p>
          <a:p>
            <a:r>
              <a:rPr lang="en-GB" dirty="0"/>
              <a:t>For instance, case studies can provide students with practical scenarios that challenge them to </a:t>
            </a:r>
            <a:r>
              <a:rPr lang="en-GB" dirty="0" err="1"/>
              <a:t>analyze</a:t>
            </a:r>
            <a:r>
              <a:rPr lang="en-GB" dirty="0"/>
              <a:t> and propose solutions, while simulations can immerse them in realistic situations that require quick thinking and teamwork. By actively involving students in their learning, we help them develop deeper connections with the material and with one another, ultimately leading to increased motivation and engagement.</a:t>
            </a:r>
          </a:p>
          <a:p>
            <a:endParaRPr lang="en-US" dirty="0"/>
          </a:p>
        </p:txBody>
      </p:sp>
      <p:sp>
        <p:nvSpPr>
          <p:cNvPr id="4" name="Slide Number Placeholder 3"/>
          <p:cNvSpPr>
            <a:spLocks noGrp="1"/>
          </p:cNvSpPr>
          <p:nvPr>
            <p:ph type="sldNum" sz="quarter" idx="5"/>
          </p:nvPr>
        </p:nvSpPr>
        <p:spPr/>
        <p:txBody>
          <a:bodyPr/>
          <a:lstStyle/>
          <a:p>
            <a:fld id="{ADF32FAC-014E-4283-B213-099759140373}" type="slidenum">
              <a:rPr lang="en-GB" smtClean="0"/>
              <a:t>6</a:t>
            </a:fld>
            <a:endParaRPr lang="en-GB"/>
          </a:p>
        </p:txBody>
      </p:sp>
    </p:spTree>
    <p:extLst>
      <p:ext uri="{BB962C8B-B14F-4D97-AF65-F5344CB8AC3E}">
        <p14:creationId xmlns:p14="http://schemas.microsoft.com/office/powerpoint/2010/main" val="240393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Tailored Academic Support</a:t>
            </a:r>
          </a:p>
          <a:p>
            <a:r>
              <a:rPr lang="en-GB" b="1" dirty="0"/>
              <a:t>Speaker Notes:</a:t>
            </a:r>
            <a:br>
              <a:rPr lang="en-GB" dirty="0"/>
            </a:br>
            <a:r>
              <a:rPr lang="en-US" dirty="0"/>
              <a:t>Tailoring academic support in an asynchronous online environment is crucial to meet diverse student needs effectively. Offering learning resources in various formats—such as videos, readings, and podcasts—ensures accessibility for different learning preferences. Self-paced modules allow students to manage their schedules and progress through content at their own speed, accommodating those with demanding commitments or different time zones. Personalized feedback provides targeted guidance, helping each student understand their progress and areas for growth. Adaptive learning technologies further individualize support by adjusting content based on skill level. Regular virtual office hours and one-on-one meetings offer personalized help, fostering connection and addressing unique challenges.</a:t>
            </a:r>
            <a:endParaRPr lang="en-GB" dirty="0"/>
          </a:p>
          <a:p>
            <a:r>
              <a:rPr lang="en-GB" dirty="0"/>
              <a:t>Academic advising plays a crucial role in guiding students through their educational journey, helping them navigate challenges and set realistic goals. Additionally, tutoring services provide personalized assistance, allowing students to receive help in a manner that suits their learning style. Timely feedback is also vital; when students receive constructive feedback promptly, they can adjust their approaches and stay engaged with the learning process. By implementing these tailored support strategies, we can create a more inclusive environment that fosters engagement and success for all students.</a:t>
            </a:r>
          </a:p>
          <a:p>
            <a:endParaRPr lang="en-US" dirty="0"/>
          </a:p>
        </p:txBody>
      </p:sp>
      <p:sp>
        <p:nvSpPr>
          <p:cNvPr id="4" name="Slide Number Placeholder 3"/>
          <p:cNvSpPr>
            <a:spLocks noGrp="1"/>
          </p:cNvSpPr>
          <p:nvPr>
            <p:ph type="sldNum" sz="quarter" idx="5"/>
          </p:nvPr>
        </p:nvSpPr>
        <p:spPr/>
        <p:txBody>
          <a:bodyPr/>
          <a:lstStyle/>
          <a:p>
            <a:fld id="{ADF32FAC-014E-4283-B213-099759140373}" type="slidenum">
              <a:rPr lang="en-GB" smtClean="0"/>
              <a:t>7</a:t>
            </a:fld>
            <a:endParaRPr lang="en-GB"/>
          </a:p>
        </p:txBody>
      </p:sp>
    </p:spTree>
    <p:extLst>
      <p:ext uri="{BB962C8B-B14F-4D97-AF65-F5344CB8AC3E}">
        <p14:creationId xmlns:p14="http://schemas.microsoft.com/office/powerpoint/2010/main" val="138607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The Role of Faculty</a:t>
            </a:r>
          </a:p>
          <a:p>
            <a:r>
              <a:rPr lang="en-GB" b="1" dirty="0"/>
              <a:t>Speaker Notes:</a:t>
            </a:r>
            <a:br>
              <a:rPr lang="en-GB" dirty="0"/>
            </a:br>
            <a:r>
              <a:rPr lang="en-US" dirty="0"/>
              <a:t>Mentorship and guidance in an asynchronous online learning environment are essential for student success and motivation. Establishing clear communication channels ensures that students can easily reach mentors when needed. Regular check-ins, even asynchronously, help students stay on track and receive timely support. Providing resources for goal-setting and planning allows students to set clear academic objectives and monitor their progress independently. Encouraging peer mentorship opportunities fosters a sense of community and shared learning among students. Additionally, personalized feedback and encouragement from mentors boost students' confidence and motivation, making them feel supported in their self-paced, online learning journey.</a:t>
            </a:r>
          </a:p>
        </p:txBody>
      </p:sp>
      <p:sp>
        <p:nvSpPr>
          <p:cNvPr id="4" name="Slide Number Placeholder 3"/>
          <p:cNvSpPr>
            <a:spLocks noGrp="1"/>
          </p:cNvSpPr>
          <p:nvPr>
            <p:ph type="sldNum" sz="quarter" idx="5"/>
          </p:nvPr>
        </p:nvSpPr>
        <p:spPr/>
        <p:txBody>
          <a:bodyPr/>
          <a:lstStyle/>
          <a:p>
            <a:fld id="{ADF32FAC-014E-4283-B213-099759140373}" type="slidenum">
              <a:rPr lang="en-GB" smtClean="0"/>
              <a:t>8</a:t>
            </a:fld>
            <a:endParaRPr lang="en-GB"/>
          </a:p>
        </p:txBody>
      </p:sp>
    </p:spTree>
    <p:extLst>
      <p:ext uri="{BB962C8B-B14F-4D97-AF65-F5344CB8AC3E}">
        <p14:creationId xmlns:p14="http://schemas.microsoft.com/office/powerpoint/2010/main" val="364088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Technology as a Support Tool</a:t>
            </a:r>
          </a:p>
          <a:p>
            <a:r>
              <a:rPr lang="en-GB" b="1" dirty="0"/>
              <a:t>Speaker Notes:</a:t>
            </a:r>
            <a:br>
              <a:rPr lang="en-GB" dirty="0"/>
            </a:br>
            <a:r>
              <a:rPr lang="en-US" dirty="0"/>
              <a:t>Enhancing engagement through technology in an asynchronous online learning environment enriches the educational experience by catering to diverse learning needs. Interactive multimedia, such as videos, quizzes, and simulations, make content more engaging and accessible. Discussion forums and collaborative tools encourage peer interaction, fostering a sense of community. Adaptive learning tools personalize the experience by adjusting content difficulty based on individual performance. Additionally, mobile-friendly content allows students to access materials on any device, offering flexibility and making it easier to stay engaged.</a:t>
            </a:r>
            <a:endParaRPr lang="en-GB" dirty="0"/>
          </a:p>
          <a:p>
            <a:endParaRPr lang="en-US" dirty="0"/>
          </a:p>
        </p:txBody>
      </p:sp>
      <p:sp>
        <p:nvSpPr>
          <p:cNvPr id="4" name="Slide Number Placeholder 3"/>
          <p:cNvSpPr>
            <a:spLocks noGrp="1"/>
          </p:cNvSpPr>
          <p:nvPr>
            <p:ph type="sldNum" sz="quarter" idx="5"/>
          </p:nvPr>
        </p:nvSpPr>
        <p:spPr/>
        <p:txBody>
          <a:bodyPr/>
          <a:lstStyle/>
          <a:p>
            <a:fld id="{ADF32FAC-014E-4283-B213-099759140373}" type="slidenum">
              <a:rPr lang="en-GB" smtClean="0"/>
              <a:t>9</a:t>
            </a:fld>
            <a:endParaRPr lang="en-GB"/>
          </a:p>
        </p:txBody>
      </p:sp>
    </p:spTree>
    <p:extLst>
      <p:ext uri="{BB962C8B-B14F-4D97-AF65-F5344CB8AC3E}">
        <p14:creationId xmlns:p14="http://schemas.microsoft.com/office/powerpoint/2010/main" val="62451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AC15-01CB-4FF7-AB79-04D27EB80D4D}"/>
              </a:ext>
            </a:extLst>
          </p:cNvPr>
          <p:cNvSpPr>
            <a:spLocks noGrp="1"/>
          </p:cNvSpPr>
          <p:nvPr>
            <p:ph type="ctrTitle" hasCustomPrompt="1"/>
          </p:nvPr>
        </p:nvSpPr>
        <p:spPr>
          <a:xfrm>
            <a:off x="838200" y="2015412"/>
            <a:ext cx="9144000" cy="1923759"/>
          </a:xfrm>
          <a:noFill/>
        </p:spPr>
        <p:txBody>
          <a:bodyPr anchor="b">
            <a:normAutofit/>
          </a:bodyPr>
          <a:lstStyle>
            <a:lvl1pPr algn="l">
              <a:defRPr sz="6000">
                <a:solidFill>
                  <a:schemeClr val="bg1"/>
                </a:solidFill>
              </a:defRPr>
            </a:lvl1pPr>
          </a:lstStyle>
          <a:p>
            <a:r>
              <a:rPr lang="en-US" dirty="0"/>
              <a:t>TWO-LINE TITLE</a:t>
            </a:r>
            <a:br>
              <a:rPr lang="en-US" dirty="0"/>
            </a:br>
            <a:r>
              <a:rPr lang="en-US" dirty="0"/>
              <a:t>GOES HERE</a:t>
            </a:r>
            <a:endParaRPr lang="en-GB" dirty="0"/>
          </a:p>
        </p:txBody>
      </p:sp>
      <p:sp>
        <p:nvSpPr>
          <p:cNvPr id="3" name="Subtitle 2">
            <a:extLst>
              <a:ext uri="{FF2B5EF4-FFF2-40B4-BE49-F238E27FC236}">
                <a16:creationId xmlns:a16="http://schemas.microsoft.com/office/drawing/2014/main" id="{AB5EE5FF-6528-41D7-BEC3-073D6F485798}"/>
              </a:ext>
            </a:extLst>
          </p:cNvPr>
          <p:cNvSpPr>
            <a:spLocks noGrp="1"/>
          </p:cNvSpPr>
          <p:nvPr>
            <p:ph type="subTitle" idx="1" hasCustomPrompt="1"/>
          </p:nvPr>
        </p:nvSpPr>
        <p:spPr>
          <a:xfrm>
            <a:off x="838200" y="4031247"/>
            <a:ext cx="9144000" cy="6247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endParaRPr lang="en-GB" dirty="0"/>
          </a:p>
        </p:txBody>
      </p:sp>
      <p:sp>
        <p:nvSpPr>
          <p:cNvPr id="6" name="Text Placeholder 4">
            <a:extLst>
              <a:ext uri="{FF2B5EF4-FFF2-40B4-BE49-F238E27FC236}">
                <a16:creationId xmlns:a16="http://schemas.microsoft.com/office/drawing/2014/main" id="{6F6BA92F-8D6F-4683-8939-CD544E9BB8BA}"/>
              </a:ext>
            </a:extLst>
          </p:cNvPr>
          <p:cNvSpPr>
            <a:spLocks noGrp="1"/>
          </p:cNvSpPr>
          <p:nvPr>
            <p:ph type="body" sz="quarter" idx="10" hasCustomPrompt="1"/>
          </p:nvPr>
        </p:nvSpPr>
        <p:spPr>
          <a:xfrm>
            <a:off x="7290262" y="6431388"/>
            <a:ext cx="4063539" cy="290088"/>
          </a:xfrm>
        </p:spPr>
        <p:txBody>
          <a:bodyPr/>
          <a:lstStyle>
            <a:lvl1pPr marL="0" indent="0" algn="r">
              <a:buNone/>
              <a:defRPr sz="1200">
                <a:solidFill>
                  <a:schemeClr val="bg1"/>
                </a:solidFill>
              </a:defRPr>
            </a:lvl1pPr>
          </a:lstStyle>
          <a:p>
            <a:pPr lvl="0"/>
            <a:r>
              <a:rPr lang="en-US" dirty="0"/>
              <a:t>Date</a:t>
            </a:r>
            <a:endParaRPr lang="en-GB" dirty="0"/>
          </a:p>
        </p:txBody>
      </p:sp>
      <p:sp>
        <p:nvSpPr>
          <p:cNvPr id="7" name="Text Placeholder 4">
            <a:extLst>
              <a:ext uri="{FF2B5EF4-FFF2-40B4-BE49-F238E27FC236}">
                <a16:creationId xmlns:a16="http://schemas.microsoft.com/office/drawing/2014/main" id="{A7553485-CD55-4B95-9FBB-D94A128426D0}"/>
              </a:ext>
            </a:extLst>
          </p:cNvPr>
          <p:cNvSpPr>
            <a:spLocks noGrp="1"/>
          </p:cNvSpPr>
          <p:nvPr>
            <p:ph type="body" sz="quarter" idx="11" hasCustomPrompt="1"/>
          </p:nvPr>
        </p:nvSpPr>
        <p:spPr>
          <a:xfrm>
            <a:off x="838200" y="6431388"/>
            <a:ext cx="4063539" cy="290088"/>
          </a:xfrm>
        </p:spPr>
        <p:txBody>
          <a:bodyPr/>
          <a:lstStyle>
            <a:lvl1pPr marL="0" indent="0" algn="l">
              <a:buNone/>
              <a:defRPr sz="1200">
                <a:solidFill>
                  <a:schemeClr val="bg1"/>
                </a:solidFill>
              </a:defRPr>
            </a:lvl1pPr>
          </a:lstStyle>
          <a:p>
            <a:pPr lvl="0"/>
            <a:r>
              <a:rPr lang="en-US" dirty="0"/>
              <a:t>Presenter’s Name</a:t>
            </a:r>
            <a:endParaRPr lang="en-GB" dirty="0"/>
          </a:p>
        </p:txBody>
      </p:sp>
    </p:spTree>
    <p:extLst>
      <p:ext uri="{BB962C8B-B14F-4D97-AF65-F5344CB8AC3E}">
        <p14:creationId xmlns:p14="http://schemas.microsoft.com/office/powerpoint/2010/main" val="291997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77EF-79E8-4021-BE77-1D70B6E4E91F}"/>
              </a:ext>
            </a:extLst>
          </p:cNvPr>
          <p:cNvSpPr>
            <a:spLocks noGrp="1"/>
          </p:cNvSpPr>
          <p:nvPr>
            <p:ph type="title"/>
          </p:nvPr>
        </p:nvSpPr>
        <p:spPr>
          <a:xfrm>
            <a:off x="838200" y="840987"/>
            <a:ext cx="10515600" cy="76387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9975ED7-3E28-44AE-BC23-12620B5FD617}"/>
              </a:ext>
            </a:extLst>
          </p:cNvPr>
          <p:cNvSpPr>
            <a:spLocks noGrp="1"/>
          </p:cNvSpPr>
          <p:nvPr>
            <p:ph idx="1"/>
          </p:nvPr>
        </p:nvSpPr>
        <p:spPr>
          <a:xfrm>
            <a:off x="838200" y="1754155"/>
            <a:ext cx="10515600" cy="442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9147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77EF-79E8-4021-BE77-1D70B6E4E91F}"/>
              </a:ext>
            </a:extLst>
          </p:cNvPr>
          <p:cNvSpPr>
            <a:spLocks noGrp="1"/>
          </p:cNvSpPr>
          <p:nvPr>
            <p:ph type="title"/>
          </p:nvPr>
        </p:nvSpPr>
        <p:spPr>
          <a:xfrm>
            <a:off x="838200" y="840987"/>
            <a:ext cx="10515600" cy="76387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9975ED7-3E28-44AE-BC23-12620B5FD617}"/>
              </a:ext>
            </a:extLst>
          </p:cNvPr>
          <p:cNvSpPr>
            <a:spLocks noGrp="1"/>
          </p:cNvSpPr>
          <p:nvPr>
            <p:ph idx="1"/>
          </p:nvPr>
        </p:nvSpPr>
        <p:spPr>
          <a:xfrm>
            <a:off x="838200" y="1754155"/>
            <a:ext cx="10515600" cy="442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141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77EF-79E8-4021-BE77-1D70B6E4E91F}"/>
              </a:ext>
            </a:extLst>
          </p:cNvPr>
          <p:cNvSpPr>
            <a:spLocks noGrp="1"/>
          </p:cNvSpPr>
          <p:nvPr>
            <p:ph type="title"/>
          </p:nvPr>
        </p:nvSpPr>
        <p:spPr>
          <a:xfrm>
            <a:off x="838200" y="840987"/>
            <a:ext cx="10515600" cy="76387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9975ED7-3E28-44AE-BC23-12620B5FD617}"/>
              </a:ext>
            </a:extLst>
          </p:cNvPr>
          <p:cNvSpPr>
            <a:spLocks noGrp="1"/>
          </p:cNvSpPr>
          <p:nvPr>
            <p:ph idx="1"/>
          </p:nvPr>
        </p:nvSpPr>
        <p:spPr>
          <a:xfrm>
            <a:off x="838200" y="1754155"/>
            <a:ext cx="10515600" cy="442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0291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77EF-79E8-4021-BE77-1D70B6E4E91F}"/>
              </a:ext>
            </a:extLst>
          </p:cNvPr>
          <p:cNvSpPr>
            <a:spLocks noGrp="1"/>
          </p:cNvSpPr>
          <p:nvPr>
            <p:ph type="title"/>
          </p:nvPr>
        </p:nvSpPr>
        <p:spPr>
          <a:xfrm>
            <a:off x="838200" y="840987"/>
            <a:ext cx="10515600" cy="763879"/>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9975ED7-3E28-44AE-BC23-12620B5FD617}"/>
              </a:ext>
            </a:extLst>
          </p:cNvPr>
          <p:cNvSpPr>
            <a:spLocks noGrp="1"/>
          </p:cNvSpPr>
          <p:nvPr>
            <p:ph idx="1"/>
          </p:nvPr>
        </p:nvSpPr>
        <p:spPr>
          <a:xfrm>
            <a:off x="838200" y="1754155"/>
            <a:ext cx="10515600" cy="442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9587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57CFAC27-7EFC-4D84-98A4-E615ADAE17AD}"/>
              </a:ext>
            </a:extLst>
          </p:cNvPr>
          <p:cNvSpPr>
            <a:spLocks noGrp="1"/>
          </p:cNvSpPr>
          <p:nvPr>
            <p:ph type="body" sz="quarter" idx="10" hasCustomPrompt="1"/>
          </p:nvPr>
        </p:nvSpPr>
        <p:spPr>
          <a:xfrm>
            <a:off x="7290262" y="6431388"/>
            <a:ext cx="4063539" cy="290088"/>
          </a:xfrm>
        </p:spPr>
        <p:txBody>
          <a:bodyPr/>
          <a:lstStyle>
            <a:lvl1pPr marL="0" indent="0" algn="r">
              <a:buNone/>
              <a:defRPr sz="1200">
                <a:solidFill>
                  <a:schemeClr val="bg1"/>
                </a:solidFill>
              </a:defRPr>
            </a:lvl1pPr>
          </a:lstStyle>
          <a:p>
            <a:pPr lvl="0"/>
            <a:r>
              <a:rPr lang="en-US" dirty="0"/>
              <a:t>Cover Title Goes Here</a:t>
            </a:r>
            <a:endParaRPr lang="en-GB" dirty="0"/>
          </a:p>
        </p:txBody>
      </p:sp>
    </p:spTree>
    <p:extLst>
      <p:ext uri="{BB962C8B-B14F-4D97-AF65-F5344CB8AC3E}">
        <p14:creationId xmlns:p14="http://schemas.microsoft.com/office/powerpoint/2010/main" val="1869157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38BB1-45F5-4A12-914D-7D933D6D4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824C10-FB9D-4EF2-AD3E-05E58D176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2015C3-21EA-4562-9771-984DC27A7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C406D-2C28-4861-933A-336CA32C6860}" type="datetimeFigureOut">
              <a:rPr lang="en-GB" smtClean="0"/>
              <a:t>27/11/2024</a:t>
            </a:fld>
            <a:endParaRPr lang="en-GB"/>
          </a:p>
        </p:txBody>
      </p:sp>
      <p:sp>
        <p:nvSpPr>
          <p:cNvPr id="5" name="Footer Placeholder 4">
            <a:extLst>
              <a:ext uri="{FF2B5EF4-FFF2-40B4-BE49-F238E27FC236}">
                <a16:creationId xmlns:a16="http://schemas.microsoft.com/office/drawing/2014/main" id="{C6C87675-7C30-49C5-B928-95AFF7DB9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67297E-76E8-47AC-9561-562A154C1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8511B-0F2A-44B6-834E-9DF992408A6C}" type="slidenum">
              <a:rPr lang="en-GB" smtClean="0"/>
              <a:t>‹#›</a:t>
            </a:fld>
            <a:endParaRPr lang="en-GB"/>
          </a:p>
        </p:txBody>
      </p:sp>
    </p:spTree>
    <p:extLst>
      <p:ext uri="{BB962C8B-B14F-4D97-AF65-F5344CB8AC3E}">
        <p14:creationId xmlns:p14="http://schemas.microsoft.com/office/powerpoint/2010/main" val="338002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 id="21474836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DB0D-65A0-4BF4-BEBB-EBC38F10F7F1}"/>
              </a:ext>
            </a:extLst>
          </p:cNvPr>
          <p:cNvSpPr>
            <a:spLocks noGrp="1"/>
          </p:cNvSpPr>
          <p:nvPr>
            <p:ph type="ctrTitle"/>
          </p:nvPr>
        </p:nvSpPr>
        <p:spPr>
          <a:xfrm>
            <a:off x="838200" y="2015412"/>
            <a:ext cx="9144000" cy="3124147"/>
          </a:xfrm>
        </p:spPr>
        <p:txBody>
          <a:bodyPr>
            <a:normAutofit fontScale="90000"/>
          </a:bodyPr>
          <a:lstStyle/>
          <a:p>
            <a:r>
              <a:rPr lang="en-GB" dirty="0"/>
              <a:t>Student Engagement and Support in Collaborative Programmes - The Academic Approach</a:t>
            </a:r>
          </a:p>
        </p:txBody>
      </p:sp>
      <p:sp>
        <p:nvSpPr>
          <p:cNvPr id="4" name="Text Placeholder 3">
            <a:extLst>
              <a:ext uri="{FF2B5EF4-FFF2-40B4-BE49-F238E27FC236}">
                <a16:creationId xmlns:a16="http://schemas.microsoft.com/office/drawing/2014/main" id="{6E61BF2B-796D-43B8-BB53-C8ED41EAE09C}"/>
              </a:ext>
            </a:extLst>
          </p:cNvPr>
          <p:cNvSpPr>
            <a:spLocks noGrp="1"/>
          </p:cNvSpPr>
          <p:nvPr>
            <p:ph type="body" sz="quarter" idx="10"/>
          </p:nvPr>
        </p:nvSpPr>
        <p:spPr>
          <a:xfrm>
            <a:off x="7272333" y="6235188"/>
            <a:ext cx="4063539" cy="290088"/>
          </a:xfrm>
        </p:spPr>
        <p:txBody>
          <a:bodyPr>
            <a:noAutofit/>
          </a:bodyPr>
          <a:lstStyle/>
          <a:p>
            <a:r>
              <a:rPr lang="en-GB" sz="1800" dirty="0"/>
              <a:t>30</a:t>
            </a:r>
            <a:r>
              <a:rPr lang="en-GB" sz="1800" baseline="30000" dirty="0"/>
              <a:t>th</a:t>
            </a:r>
            <a:r>
              <a:rPr lang="en-GB" sz="1800" dirty="0"/>
              <a:t> Oct 2024</a:t>
            </a:r>
          </a:p>
        </p:txBody>
      </p:sp>
      <p:sp>
        <p:nvSpPr>
          <p:cNvPr id="5" name="Text Placeholder 4">
            <a:extLst>
              <a:ext uri="{FF2B5EF4-FFF2-40B4-BE49-F238E27FC236}">
                <a16:creationId xmlns:a16="http://schemas.microsoft.com/office/drawing/2014/main" id="{79040D13-745E-419A-B8C6-E09CD2A5A61C}"/>
              </a:ext>
            </a:extLst>
          </p:cNvPr>
          <p:cNvSpPr>
            <a:spLocks noGrp="1"/>
          </p:cNvSpPr>
          <p:nvPr>
            <p:ph type="body" sz="quarter" idx="11"/>
          </p:nvPr>
        </p:nvSpPr>
        <p:spPr>
          <a:xfrm>
            <a:off x="605117" y="6272658"/>
            <a:ext cx="4063539" cy="317459"/>
          </a:xfrm>
        </p:spPr>
        <p:txBody>
          <a:bodyPr>
            <a:normAutofit lnSpcReduction="10000"/>
          </a:bodyPr>
          <a:lstStyle/>
          <a:p>
            <a:r>
              <a:rPr lang="en-GB" sz="1800" dirty="0"/>
              <a:t>Costas Photiou, PhD</a:t>
            </a:r>
          </a:p>
        </p:txBody>
      </p:sp>
    </p:spTree>
    <p:extLst>
      <p:ext uri="{BB962C8B-B14F-4D97-AF65-F5344CB8AC3E}">
        <p14:creationId xmlns:p14="http://schemas.microsoft.com/office/powerpoint/2010/main" val="78050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6DCA-C1C6-03DC-89D8-2595A3C42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A0761-2953-20A7-1035-F3850A7C95F0}"/>
              </a:ext>
            </a:extLst>
          </p:cNvPr>
          <p:cNvSpPr>
            <a:spLocks noGrp="1"/>
          </p:cNvSpPr>
          <p:nvPr>
            <p:ph type="title"/>
          </p:nvPr>
        </p:nvSpPr>
        <p:spPr/>
        <p:txBody>
          <a:bodyPr/>
          <a:lstStyle/>
          <a:p>
            <a:r>
              <a:rPr lang="en-GB" dirty="0"/>
              <a:t>Empowering Engagement through AI</a:t>
            </a:r>
            <a:endParaRPr lang="en-US" dirty="0"/>
          </a:p>
        </p:txBody>
      </p:sp>
      <p:sp>
        <p:nvSpPr>
          <p:cNvPr id="7" name="TextBox 6">
            <a:extLst>
              <a:ext uri="{FF2B5EF4-FFF2-40B4-BE49-F238E27FC236}">
                <a16:creationId xmlns:a16="http://schemas.microsoft.com/office/drawing/2014/main" id="{6C950F11-8B61-0918-9720-CFDF780ED594}"/>
              </a:ext>
            </a:extLst>
          </p:cNvPr>
          <p:cNvSpPr txBox="1"/>
          <p:nvPr/>
        </p:nvSpPr>
        <p:spPr>
          <a:xfrm>
            <a:off x="838200" y="2014072"/>
            <a:ext cx="7921969" cy="3935052"/>
          </a:xfrm>
          <a:prstGeom prst="rect">
            <a:avLst/>
          </a:prstGeom>
          <a:noFill/>
        </p:spPr>
        <p:txBody>
          <a:bodyPr wrap="square">
            <a:spAutoFit/>
          </a:bodyPr>
          <a:lstStyle/>
          <a:p>
            <a:pPr marR="0" lvl="0">
              <a:lnSpc>
                <a:spcPct val="107000"/>
              </a:lnSpc>
              <a:spcBef>
                <a:spcPts val="0"/>
              </a:spcBef>
              <a:spcAft>
                <a:spcPts val="800"/>
              </a:spcAft>
              <a:buSzPts val="1000"/>
              <a:tabLst>
                <a:tab pos="457200" algn="l"/>
              </a:tabLst>
            </a:pP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Personalised</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Learning Paths</a:t>
            </a:r>
          </a:p>
          <a:p>
            <a:pPr marR="0" lvl="0">
              <a:lnSpc>
                <a:spcPct val="107000"/>
              </a:lnSpc>
              <a:spcBef>
                <a:spcPts val="0"/>
              </a:spcBef>
              <a:spcAft>
                <a:spcPts val="800"/>
              </a:spcAft>
              <a:buSzPts val="1000"/>
              <a:tabLst>
                <a:tab pos="457200" algn="l"/>
              </a:tabLs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Predictive Analytics for Engagement</a:t>
            </a:r>
          </a:p>
          <a:p>
            <a:pPr marR="0" lvl="0">
              <a:lnSpc>
                <a:spcPct val="107000"/>
              </a:lnSpc>
              <a:spcBef>
                <a:spcPts val="0"/>
              </a:spcBef>
              <a:spcAft>
                <a:spcPts val="800"/>
              </a:spcAft>
              <a:buSzPts val="1000"/>
              <a:tabLst>
                <a:tab pos="457200" algn="l"/>
              </a:tabLs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Gamification and Interactive Learning</a:t>
            </a:r>
          </a:p>
          <a:p>
            <a:pPr marR="0" lvl="0">
              <a:lnSpc>
                <a:spcPct val="107000"/>
              </a:lnSpc>
              <a:spcBef>
                <a:spcPts val="0"/>
              </a:spcBef>
              <a:spcAft>
                <a:spcPts val="800"/>
              </a:spcAft>
              <a:buSzPts val="1000"/>
              <a:tabLst>
                <a:tab pos="457200" algn="l"/>
              </a:tabLs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Natural Language Processing for communication</a:t>
            </a:r>
          </a:p>
        </p:txBody>
      </p:sp>
    </p:spTree>
    <p:extLst>
      <p:ext uri="{BB962C8B-B14F-4D97-AF65-F5344CB8AC3E}">
        <p14:creationId xmlns:p14="http://schemas.microsoft.com/office/powerpoint/2010/main" val="143100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9BF2-F572-48C5-1674-31F816A08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60EFF-91B0-ACBC-5906-4E406E770973}"/>
              </a:ext>
            </a:extLst>
          </p:cNvPr>
          <p:cNvSpPr>
            <a:spLocks noGrp="1"/>
          </p:cNvSpPr>
          <p:nvPr>
            <p:ph type="title"/>
          </p:nvPr>
        </p:nvSpPr>
        <p:spPr/>
        <p:txBody>
          <a:bodyPr/>
          <a:lstStyle/>
          <a:p>
            <a:r>
              <a:rPr lang="en-US" dirty="0"/>
              <a:t>Conclusion and Future Directions</a:t>
            </a:r>
          </a:p>
        </p:txBody>
      </p:sp>
      <p:sp>
        <p:nvSpPr>
          <p:cNvPr id="5" name="TextBox 4">
            <a:extLst>
              <a:ext uri="{FF2B5EF4-FFF2-40B4-BE49-F238E27FC236}">
                <a16:creationId xmlns:a16="http://schemas.microsoft.com/office/drawing/2014/main" id="{BA58ECDF-562C-F7AF-CAEE-61C3EF115249}"/>
              </a:ext>
            </a:extLst>
          </p:cNvPr>
          <p:cNvSpPr txBox="1"/>
          <p:nvPr/>
        </p:nvSpPr>
        <p:spPr>
          <a:xfrm>
            <a:off x="838200" y="1936692"/>
            <a:ext cx="6096000" cy="3729867"/>
          </a:xfrm>
          <a:prstGeom prst="rect">
            <a:avLst/>
          </a:prstGeom>
          <a:noFill/>
        </p:spPr>
        <p:txBody>
          <a:bodyPr wrap="square">
            <a:spAutoFit/>
          </a:bodyPr>
          <a:lstStyle/>
          <a:p>
            <a:pPr marR="0" lvl="0">
              <a:lnSpc>
                <a:spcPct val="107000"/>
              </a:lnSpc>
              <a:spcBef>
                <a:spcPts val="0"/>
              </a:spcBef>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Recap of Key Strategies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Community building, active learning, tailored support</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Call to Action</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Importance of fostering inclusive environments</a:t>
            </a:r>
          </a:p>
        </p:txBody>
      </p:sp>
    </p:spTree>
    <p:extLst>
      <p:ext uri="{BB962C8B-B14F-4D97-AF65-F5344CB8AC3E}">
        <p14:creationId xmlns:p14="http://schemas.microsoft.com/office/powerpoint/2010/main" val="339697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63EC88-016D-4DFF-BDAC-FE6E10851E40}"/>
              </a:ext>
            </a:extLst>
          </p:cNvPr>
          <p:cNvSpPr>
            <a:spLocks noGrp="1"/>
          </p:cNvSpPr>
          <p:nvPr>
            <p:ph type="body" sz="quarter" idx="10"/>
          </p:nvPr>
        </p:nvSpPr>
        <p:spPr>
          <a:xfrm>
            <a:off x="3675529" y="6203577"/>
            <a:ext cx="7678273" cy="517900"/>
          </a:xfrm>
        </p:spPr>
        <p:txBody>
          <a:bodyPr>
            <a:noAutofit/>
          </a:bodyPr>
          <a:lstStyle/>
          <a:p>
            <a:r>
              <a:rPr lang="en-GB" sz="1600" dirty="0">
                <a:latin typeface="Times New Roman" panose="02020603050405020304" pitchFamily="18" charset="0"/>
                <a:cs typeface="Times New Roman" panose="02020603050405020304" pitchFamily="18" charset="0"/>
              </a:rPr>
              <a:t>Student Engagement and Support in Collaborative Programmes - The Academic Approach)</a:t>
            </a:r>
          </a:p>
        </p:txBody>
      </p:sp>
      <p:sp>
        <p:nvSpPr>
          <p:cNvPr id="3" name="TextBox 2">
            <a:extLst>
              <a:ext uri="{FF2B5EF4-FFF2-40B4-BE49-F238E27FC236}">
                <a16:creationId xmlns:a16="http://schemas.microsoft.com/office/drawing/2014/main" id="{BA58ECDF-562C-F7AF-CAEE-61C3EF115249}"/>
              </a:ext>
            </a:extLst>
          </p:cNvPr>
          <p:cNvSpPr txBox="1"/>
          <p:nvPr/>
        </p:nvSpPr>
        <p:spPr>
          <a:xfrm>
            <a:off x="3402106" y="3155892"/>
            <a:ext cx="6096000" cy="2615268"/>
          </a:xfrm>
          <a:prstGeom prst="rect">
            <a:avLst/>
          </a:prstGeom>
          <a:noFill/>
        </p:spPr>
        <p:txBody>
          <a:bodyPr wrap="square">
            <a:spAutoFit/>
          </a:bodyPr>
          <a:lstStyle/>
          <a:p>
            <a:pPr marR="0" lvl="0" algn="ctr">
              <a:lnSpc>
                <a:spcPct val="107000"/>
              </a:lnSpc>
              <a:spcBef>
                <a:spcPts val="0"/>
              </a:spcBef>
              <a:spcAft>
                <a:spcPts val="800"/>
              </a:spcAft>
              <a:buSzPts val="1000"/>
              <a:tabLst>
                <a:tab pos="457200" algn="l"/>
              </a:tabLst>
            </a:pPr>
            <a:r>
              <a:rPr lang="en-US"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Thank you</a:t>
            </a:r>
          </a:p>
          <a:p>
            <a:pPr marR="0" lvl="0" algn="ctr">
              <a:lnSpc>
                <a:spcPct val="107000"/>
              </a:lnSpc>
              <a:spcBef>
                <a:spcPts val="0"/>
              </a:spcBef>
              <a:spcAft>
                <a:spcPts val="800"/>
              </a:spcAft>
              <a:buSzPts val="1000"/>
              <a:tabLst>
                <a:tab pos="457200" algn="l"/>
              </a:tabLst>
            </a:pPr>
            <a:r>
              <a:rPr lang="en-US"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 &amp; A</a:t>
            </a:r>
          </a:p>
          <a:p>
            <a:pPr marR="0" lvl="0" algn="ctr">
              <a:lnSpc>
                <a:spcPct val="107000"/>
              </a:lnSpc>
              <a:spcBef>
                <a:spcPts val="0"/>
              </a:spcBef>
              <a:spcAft>
                <a:spcPts val="800"/>
              </a:spcAft>
              <a:buSzPts val="1000"/>
              <a:tabLst>
                <a:tab pos="457200" algn="l"/>
              </a:tabLst>
            </a:pPr>
            <a:r>
              <a:rPr lang="en-US" sz="4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(Discussion)</a:t>
            </a:r>
            <a:endParaRPr lang="en-US" sz="4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56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6C7B-464F-4650-88C7-BF68F55EF14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1A941D9-87FB-4DE6-B5A9-38AAEA622E9F}"/>
              </a:ext>
            </a:extLst>
          </p:cNvPr>
          <p:cNvSpPr>
            <a:spLocks noGrp="1"/>
          </p:cNvSpPr>
          <p:nvPr>
            <p:ph idx="1"/>
          </p:nvPr>
        </p:nvSpPr>
        <p:spPr>
          <a:xfrm>
            <a:off x="838200" y="1754155"/>
            <a:ext cx="10515600" cy="4667666"/>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Introduction</a:t>
            </a:r>
          </a:p>
          <a:p>
            <a:r>
              <a:rPr lang="en-US" dirty="0">
                <a:latin typeface="Times New Roman" panose="02020603050405020304" pitchFamily="18" charset="0"/>
                <a:cs typeface="Times New Roman" panose="02020603050405020304" pitchFamily="18" charset="0"/>
              </a:rPr>
              <a:t>Theoretical Foundations</a:t>
            </a:r>
          </a:p>
          <a:p>
            <a:r>
              <a:rPr lang="en-GB" dirty="0">
                <a:latin typeface="Times New Roman" panose="02020603050405020304" pitchFamily="18" charset="0"/>
                <a:cs typeface="Times New Roman" panose="02020603050405020304" pitchFamily="18" charset="0"/>
              </a:rPr>
              <a:t>The Importance of Student Engagement in online education</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Fostering a Sense of Community</a:t>
            </a:r>
          </a:p>
          <a:p>
            <a:r>
              <a:rPr lang="en-US" dirty="0">
                <a:latin typeface="Times New Roman" panose="02020603050405020304" pitchFamily="18" charset="0"/>
                <a:cs typeface="Times New Roman" panose="02020603050405020304" pitchFamily="18" charset="0"/>
              </a:rPr>
              <a:t>Active Learning Techniques</a:t>
            </a:r>
          </a:p>
          <a:p>
            <a:r>
              <a:rPr lang="en-US" dirty="0">
                <a:latin typeface="Times New Roman" panose="02020603050405020304" pitchFamily="18" charset="0"/>
                <a:cs typeface="Times New Roman" panose="02020603050405020304" pitchFamily="18" charset="0"/>
              </a:rPr>
              <a:t>Tailored Academic Support</a:t>
            </a:r>
          </a:p>
          <a:p>
            <a:r>
              <a:rPr lang="en-US" dirty="0">
                <a:latin typeface="Times New Roman" panose="02020603050405020304" pitchFamily="18" charset="0"/>
                <a:cs typeface="Times New Roman" panose="02020603050405020304" pitchFamily="18" charset="0"/>
              </a:rPr>
              <a:t>The Role of Faculty</a:t>
            </a:r>
          </a:p>
          <a:p>
            <a:r>
              <a:rPr lang="en-GB" dirty="0">
                <a:latin typeface="Times New Roman" panose="02020603050405020304" pitchFamily="18" charset="0"/>
                <a:cs typeface="Times New Roman" panose="02020603050405020304" pitchFamily="18" charset="0"/>
              </a:rPr>
              <a:t>Technology as a Support Tool</a:t>
            </a:r>
          </a:p>
          <a:p>
            <a:r>
              <a:rPr lang="en-GB" dirty="0">
                <a:latin typeface="Times New Roman" panose="02020603050405020304" pitchFamily="18" charset="0"/>
                <a:cs typeface="Times New Roman" panose="02020603050405020304" pitchFamily="18" charset="0"/>
              </a:rPr>
              <a:t>Empowering Engagement through AI</a:t>
            </a:r>
          </a:p>
          <a:p>
            <a:r>
              <a:rPr lang="en-US" dirty="0">
                <a:latin typeface="Times New Roman" panose="02020603050405020304" pitchFamily="18" charset="0"/>
                <a:cs typeface="Times New Roman" panose="02020603050405020304" pitchFamily="18" charset="0"/>
              </a:rPr>
              <a:t>Conclusion and Future Directions</a:t>
            </a:r>
          </a:p>
          <a:p>
            <a:r>
              <a:rPr lang="en-US" dirty="0">
                <a:latin typeface="Times New Roman" panose="02020603050405020304" pitchFamily="18" charset="0"/>
                <a:cs typeface="Times New Roman" panose="02020603050405020304" pitchFamily="18" charset="0"/>
              </a:rPr>
              <a:t>Q &amp; A (Discussion)</a:t>
            </a:r>
          </a:p>
          <a:p>
            <a:endParaRPr lang="en-US" dirty="0"/>
          </a:p>
        </p:txBody>
      </p:sp>
    </p:spTree>
    <p:extLst>
      <p:ext uri="{BB962C8B-B14F-4D97-AF65-F5344CB8AC3E}">
        <p14:creationId xmlns:p14="http://schemas.microsoft.com/office/powerpoint/2010/main" val="13116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E1A0-4660-44CD-BCF9-E8F52975C26F}"/>
              </a:ext>
            </a:extLst>
          </p:cNvPr>
          <p:cNvSpPr>
            <a:spLocks noGrp="1"/>
          </p:cNvSpPr>
          <p:nvPr>
            <p:ph type="title"/>
          </p:nvPr>
        </p:nvSpPr>
        <p:spPr/>
        <p:txBody>
          <a:bodyPr/>
          <a:lstStyle/>
          <a:p>
            <a:r>
              <a:rPr lang="en-US" dirty="0"/>
              <a:t>Theoretical Foundations</a:t>
            </a:r>
          </a:p>
        </p:txBody>
      </p:sp>
      <p:sp>
        <p:nvSpPr>
          <p:cNvPr id="3" name="Content Placeholder 2">
            <a:extLst>
              <a:ext uri="{FF2B5EF4-FFF2-40B4-BE49-F238E27FC236}">
                <a16:creationId xmlns:a16="http://schemas.microsoft.com/office/drawing/2014/main" id="{460DC9C9-2523-4C8D-BFBB-EC6269D183C3}"/>
              </a:ext>
            </a:extLst>
          </p:cNvPr>
          <p:cNvSpPr>
            <a:spLocks noGrp="1"/>
          </p:cNvSpPr>
          <p:nvPr>
            <p:ph idx="1"/>
          </p:nvPr>
        </p:nvSpPr>
        <p:spPr/>
        <p:txBody>
          <a:bodyPr>
            <a:normAutofit/>
          </a:bodyPr>
          <a:lstStyle/>
          <a:p>
            <a:pPr marL="0" indent="0">
              <a:buNone/>
            </a:pPr>
            <a:r>
              <a:rPr lang="en-GB" b="1" dirty="0">
                <a:latin typeface="Times New Roman" panose="02020603050405020304" pitchFamily="18" charset="0"/>
                <a:cs typeface="Times New Roman" panose="02020603050405020304" pitchFamily="18" charset="0"/>
              </a:rPr>
              <a:t>Kahn's (1990) Work on Engagement</a:t>
            </a:r>
          </a:p>
          <a:p>
            <a:r>
              <a:rPr lang="en-GB" dirty="0">
                <a:latin typeface="Times New Roman" panose="02020603050405020304" pitchFamily="18" charset="0"/>
                <a:cs typeface="Times New Roman" panose="02020603050405020304" pitchFamily="18" charset="0"/>
              </a:rPr>
              <a:t>Definition of engagement in the workplace</a:t>
            </a:r>
          </a:p>
          <a:p>
            <a:r>
              <a:rPr lang="en-GB" dirty="0">
                <a:latin typeface="Times New Roman" panose="02020603050405020304" pitchFamily="18" charset="0"/>
                <a:cs typeface="Times New Roman" panose="02020603050405020304" pitchFamily="18" charset="0"/>
              </a:rPr>
              <a:t>Connection to educational contexts</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Schaufeli et al. (2002)</a:t>
            </a:r>
          </a:p>
          <a:p>
            <a:r>
              <a:rPr lang="en-GB" dirty="0">
                <a:latin typeface="Times New Roman" panose="02020603050405020304" pitchFamily="18" charset="0"/>
                <a:cs typeface="Times New Roman" panose="02020603050405020304" pitchFamily="18" charset="0"/>
              </a:rPr>
              <a:t>Work engagement framework</a:t>
            </a:r>
          </a:p>
          <a:p>
            <a:r>
              <a:rPr lang="en-GB" dirty="0">
                <a:latin typeface="Times New Roman" panose="02020603050405020304" pitchFamily="18" charset="0"/>
                <a:cs typeface="Times New Roman" panose="02020603050405020304" pitchFamily="18" charset="0"/>
              </a:rPr>
              <a:t>Importance of active participation</a:t>
            </a:r>
          </a:p>
          <a:p>
            <a:r>
              <a:rPr lang="en-GB" dirty="0">
                <a:latin typeface="Times New Roman" panose="02020603050405020304" pitchFamily="18" charset="0"/>
                <a:cs typeface="Times New Roman" panose="02020603050405020304" pitchFamily="18" charset="0"/>
              </a:rPr>
              <a:t>Vigor, dedication, and absorption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30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FE607-2A32-12CF-179A-2D7988C7D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CC5FD-303C-6E87-8396-2656244265CC}"/>
              </a:ext>
            </a:extLst>
          </p:cNvPr>
          <p:cNvSpPr>
            <a:spLocks noGrp="1"/>
          </p:cNvSpPr>
          <p:nvPr>
            <p:ph type="title"/>
          </p:nvPr>
        </p:nvSpPr>
        <p:spPr/>
        <p:txBody>
          <a:bodyPr/>
          <a:lstStyle/>
          <a:p>
            <a:r>
              <a:rPr lang="en-GB" dirty="0"/>
              <a:t>The Importance of Student Engagement</a:t>
            </a:r>
            <a:endParaRPr lang="en-US" dirty="0"/>
          </a:p>
        </p:txBody>
      </p:sp>
      <p:sp>
        <p:nvSpPr>
          <p:cNvPr id="6" name="Content Placeholder 2">
            <a:extLst>
              <a:ext uri="{FF2B5EF4-FFF2-40B4-BE49-F238E27FC236}">
                <a16:creationId xmlns:a16="http://schemas.microsoft.com/office/drawing/2014/main" id="{CDFD706F-D523-9612-6597-7C4C455D7C5E}"/>
              </a:ext>
            </a:extLst>
          </p:cNvPr>
          <p:cNvSpPr>
            <a:spLocks noGrp="1"/>
          </p:cNvSpPr>
          <p:nvPr>
            <p:ph idx="1"/>
          </p:nvPr>
        </p:nvSpPr>
        <p:spPr>
          <a:xfrm>
            <a:off x="838200" y="1754155"/>
            <a:ext cx="10515600" cy="4422807"/>
          </a:xfrm>
        </p:spPr>
        <p:txBody>
          <a:bodyPr>
            <a:normAutofit fontScale="77500" lnSpcReduction="20000"/>
          </a:bodyPr>
          <a:lstStyle/>
          <a:p>
            <a:pPr marL="0" marR="0" lvl="0" indent="0">
              <a:lnSpc>
                <a:spcPct val="107000"/>
              </a:lnSpc>
              <a:spcBef>
                <a:spcPts val="0"/>
              </a:spcBef>
              <a:spcAft>
                <a:spcPts val="800"/>
              </a:spcAft>
              <a:buSzPts val="1000"/>
              <a:buNone/>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Definition of Student Engagement</a:t>
            </a:r>
          </a:p>
          <a:p>
            <a:pPr>
              <a:lnSpc>
                <a:spcPct val="107000"/>
              </a:lnSpc>
              <a:spcBef>
                <a:spcPts val="0"/>
              </a:spcBef>
              <a:spcAft>
                <a:spcPts val="800"/>
              </a:spcAft>
              <a:buSzPts val="1000"/>
              <a:tabLst>
                <a:tab pos="457200" algn="l"/>
              </a:tabLst>
            </a:pPr>
            <a:r>
              <a:rPr lang="en-US" sz="2800" dirty="0">
                <a:latin typeface="Times New Roman" panose="02020603050405020304" pitchFamily="18" charset="0"/>
                <a:cs typeface="Times New Roman" panose="02020603050405020304" pitchFamily="18" charset="0"/>
              </a:rPr>
              <a:t>Cognitive</a:t>
            </a:r>
          </a:p>
          <a:p>
            <a:pPr>
              <a:lnSpc>
                <a:spcPct val="107000"/>
              </a:lnSpc>
              <a:spcBef>
                <a:spcPts val="0"/>
              </a:spcBef>
              <a:spcAft>
                <a:spcPts val="800"/>
              </a:spcAft>
              <a:buSzPts val="1000"/>
              <a:tabLst>
                <a:tab pos="457200" algn="l"/>
              </a:tabLst>
            </a:pPr>
            <a:r>
              <a:rPr lang="en-US" sz="2800" dirty="0">
                <a:latin typeface="Times New Roman" panose="02020603050405020304" pitchFamily="18" charset="0"/>
                <a:cs typeface="Times New Roman" panose="02020603050405020304" pitchFamily="18" charset="0"/>
              </a:rPr>
              <a:t>Emotional and</a:t>
            </a:r>
          </a:p>
          <a:p>
            <a:pPr>
              <a:lnSpc>
                <a:spcPct val="107000"/>
              </a:lnSpc>
              <a:spcBef>
                <a:spcPts val="0"/>
              </a:spcBef>
              <a:spcAft>
                <a:spcPts val="800"/>
              </a:spcAft>
              <a:buSzPts val="1000"/>
              <a:tabLst>
                <a:tab pos="457200" algn="l"/>
              </a:tabLst>
            </a:pPr>
            <a:r>
              <a:rPr lang="en-US" sz="2800" dirty="0">
                <a:latin typeface="Times New Roman" panose="02020603050405020304" pitchFamily="18" charset="0"/>
                <a:cs typeface="Times New Roman" panose="02020603050405020304" pitchFamily="18" charset="0"/>
              </a:rPr>
              <a:t>Behavioral dimensions</a:t>
            </a:r>
          </a:p>
          <a:p>
            <a:pPr marL="0" marR="0" lvl="0" indent="0">
              <a:lnSpc>
                <a:spcPct val="107000"/>
              </a:lnSpc>
              <a:spcBef>
                <a:spcPts val="0"/>
              </a:spcBef>
              <a:spcAft>
                <a:spcPts val="800"/>
              </a:spcAft>
              <a:buSzPts val="1000"/>
              <a:buNone/>
              <a:tabLst>
                <a:tab pos="457200" algn="l"/>
              </a:tabLst>
            </a:pP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None/>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Benefits of High Student Engagement</a:t>
            </a:r>
          </a:p>
          <a:p>
            <a:pPr>
              <a:lnSpc>
                <a:spcPct val="107000"/>
              </a:lnSpc>
              <a:spcBef>
                <a:spcPts val="0"/>
              </a:spcBef>
              <a:spcAft>
                <a:spcPts val="800"/>
              </a:spcAft>
              <a:buSzPts val="1000"/>
              <a:tabLst>
                <a:tab pos="457200" algn="l"/>
              </a:tabLst>
            </a:pPr>
            <a:r>
              <a:rPr lang="en-US" dirty="0">
                <a:latin typeface="Times New Roman" panose="02020603050405020304" pitchFamily="18" charset="0"/>
                <a:cs typeface="Times New Roman" panose="02020603050405020304" pitchFamily="18" charset="0"/>
              </a:rPr>
              <a:t>Enhanced Retention and Understanding</a:t>
            </a:r>
          </a:p>
          <a:p>
            <a:pPr>
              <a:lnSpc>
                <a:spcPct val="107000"/>
              </a:lnSpc>
              <a:spcBef>
                <a:spcPts val="0"/>
              </a:spcBef>
              <a:spcAft>
                <a:spcPts val="800"/>
              </a:spcAft>
              <a:buSzPts val="1000"/>
              <a:tabLst>
                <a:tab pos="457200" algn="l"/>
              </a:tabLst>
            </a:pPr>
            <a:r>
              <a:rPr lang="en-US" dirty="0">
                <a:latin typeface="Times New Roman" panose="02020603050405020304" pitchFamily="18" charset="0"/>
                <a:cs typeface="Times New Roman" panose="02020603050405020304" pitchFamily="18" charset="0"/>
              </a:rPr>
              <a:t>Increased Motivation and Self-Discipline</a:t>
            </a:r>
          </a:p>
          <a:p>
            <a:pPr>
              <a:lnSpc>
                <a:spcPct val="107000"/>
              </a:lnSpc>
              <a:spcBef>
                <a:spcPts val="0"/>
              </a:spcBef>
              <a:spcAft>
                <a:spcPts val="800"/>
              </a:spcAft>
              <a:buSzPts val="1000"/>
              <a:tabLst>
                <a:tab pos="457200" algn="l"/>
              </a:tabLst>
            </a:pPr>
            <a:r>
              <a:rPr lang="en-US" dirty="0">
                <a:latin typeface="Times New Roman" panose="02020603050405020304" pitchFamily="18" charset="0"/>
                <a:cs typeface="Times New Roman" panose="02020603050405020304" pitchFamily="18" charset="0"/>
              </a:rPr>
              <a:t>Higher Course Completion Rates</a:t>
            </a:r>
          </a:p>
          <a:p>
            <a:pPr>
              <a:lnSpc>
                <a:spcPct val="107000"/>
              </a:lnSpc>
              <a:spcBef>
                <a:spcPts val="0"/>
              </a:spcBef>
              <a:spcAft>
                <a:spcPts val="800"/>
              </a:spcAft>
              <a:buSzPts val="1000"/>
              <a:tabLst>
                <a:tab pos="457200" algn="l"/>
              </a:tabLst>
            </a:pPr>
            <a:r>
              <a:rPr lang="en-US" dirty="0">
                <a:latin typeface="Times New Roman" panose="02020603050405020304" pitchFamily="18" charset="0"/>
                <a:cs typeface="Times New Roman" panose="02020603050405020304" pitchFamily="18" charset="0"/>
              </a:rPr>
              <a:t>Improved Critical Thinking and Communication</a:t>
            </a:r>
          </a:p>
          <a:p>
            <a:pPr>
              <a:lnSpc>
                <a:spcPct val="107000"/>
              </a:lnSpc>
              <a:spcBef>
                <a:spcPts val="0"/>
              </a:spcBef>
              <a:spcAft>
                <a:spcPts val="800"/>
              </a:spcAft>
              <a:buSzPts val="1000"/>
              <a:tabLst>
                <a:tab pos="457200" algn="l"/>
              </a:tabLst>
            </a:pPr>
            <a:r>
              <a:rPr lang="en-US" dirty="0">
                <a:latin typeface="Times New Roman" panose="02020603050405020304" pitchFamily="18" charset="0"/>
                <a:cs typeface="Times New Roman" panose="02020603050405020304" pitchFamily="18" charset="0"/>
              </a:rPr>
              <a:t>Stronger Sense of Community and Belonging</a:t>
            </a:r>
          </a:p>
        </p:txBody>
      </p:sp>
    </p:spTree>
    <p:extLst>
      <p:ext uri="{BB962C8B-B14F-4D97-AF65-F5344CB8AC3E}">
        <p14:creationId xmlns:p14="http://schemas.microsoft.com/office/powerpoint/2010/main" val="346019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E5E5-B562-1D06-53A7-8E8A01981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9D59F-D9F1-AEF5-E491-3C3C2591512C}"/>
              </a:ext>
            </a:extLst>
          </p:cNvPr>
          <p:cNvSpPr>
            <a:spLocks noGrp="1"/>
          </p:cNvSpPr>
          <p:nvPr>
            <p:ph type="title"/>
          </p:nvPr>
        </p:nvSpPr>
        <p:spPr/>
        <p:txBody>
          <a:bodyPr/>
          <a:lstStyle/>
          <a:p>
            <a:r>
              <a:rPr lang="en-GB" dirty="0"/>
              <a:t>Fostering a Sense of Community</a:t>
            </a:r>
            <a:endParaRPr lang="en-US" dirty="0"/>
          </a:p>
        </p:txBody>
      </p:sp>
      <p:sp>
        <p:nvSpPr>
          <p:cNvPr id="5" name="TextBox 4">
            <a:extLst>
              <a:ext uri="{FF2B5EF4-FFF2-40B4-BE49-F238E27FC236}">
                <a16:creationId xmlns:a16="http://schemas.microsoft.com/office/drawing/2014/main" id="{31E47333-E4E1-9A1B-44DF-2C93F28BDD79}"/>
              </a:ext>
            </a:extLst>
          </p:cNvPr>
          <p:cNvSpPr txBox="1"/>
          <p:nvPr/>
        </p:nvSpPr>
        <p:spPr>
          <a:xfrm>
            <a:off x="838200" y="1761726"/>
            <a:ext cx="8122967" cy="5062283"/>
          </a:xfrm>
          <a:prstGeom prst="rect">
            <a:avLst/>
          </a:prstGeom>
          <a:noFill/>
        </p:spPr>
        <p:txBody>
          <a:bodyPr wrap="square">
            <a:spAutoFit/>
          </a:bodyPr>
          <a:lstStyle/>
          <a:p>
            <a:pPr marR="0" lvl="0">
              <a:lnSpc>
                <a:spcPct val="107000"/>
              </a:lnSpc>
              <a:spcBef>
                <a:spcPts val="0"/>
              </a:spcBef>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Creating Community in Online Environments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Importance of peer and </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instructor connections</a:t>
            </a:r>
          </a:p>
          <a:p>
            <a:pPr marR="0" lvl="0">
              <a:lnSpc>
                <a:spcPct val="107000"/>
              </a:lnSpc>
              <a:spcBef>
                <a:spcPts val="0"/>
              </a:spcBef>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Strategies for Building Community</a:t>
            </a:r>
          </a:p>
          <a:p>
            <a:pPr marL="457200" indent="-457200">
              <a:lnSpc>
                <a:spcPct val="107000"/>
              </a:lnSpc>
              <a:spcAft>
                <a:spcPts val="800"/>
              </a:spcAft>
              <a:buSzPts val="1000"/>
              <a:buFont typeface="Arial" panose="020B0604020202020204" pitchFamily="34" charset="0"/>
              <a:buChar char="•"/>
              <a:tabLst>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Facilitate Introductions and Personal Sharing</a:t>
            </a:r>
          </a:p>
          <a:p>
            <a:pPr marL="457200" indent="-457200">
              <a:lnSpc>
                <a:spcPct val="107000"/>
              </a:lnSpc>
              <a:spcAft>
                <a:spcPts val="800"/>
              </a:spcAft>
              <a:buSzPts val="1000"/>
              <a:buFont typeface="Arial" panose="020B0604020202020204" pitchFamily="34" charset="0"/>
              <a:buChar char="•"/>
              <a:tabLst>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Use Discussion Boards for Meaningful Interaction</a:t>
            </a:r>
          </a:p>
          <a:p>
            <a:pPr marL="457200" indent="-457200">
              <a:lnSpc>
                <a:spcPct val="107000"/>
              </a:lnSpc>
              <a:spcAft>
                <a:spcPts val="800"/>
              </a:spcAft>
              <a:buSzPts val="1000"/>
              <a:buFont typeface="Arial" panose="020B0604020202020204" pitchFamily="34" charset="0"/>
              <a:buChar char="•"/>
              <a:tabLst>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Incorporate Group Projects or Peer Review</a:t>
            </a:r>
          </a:p>
          <a:p>
            <a:pPr marL="457200" indent="-457200">
              <a:lnSpc>
                <a:spcPct val="107000"/>
              </a:lnSpc>
              <a:spcAft>
                <a:spcPts val="800"/>
              </a:spcAft>
              <a:buSzPts val="1000"/>
              <a:buFont typeface="Arial" panose="020B0604020202020204" pitchFamily="34" charset="0"/>
              <a:buChar char="•"/>
              <a:tabLst>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Encourage Instructor Presence</a:t>
            </a:r>
          </a:p>
          <a:p>
            <a:pPr marL="457200" indent="-457200">
              <a:lnSpc>
                <a:spcPct val="107000"/>
              </a:lnSpc>
              <a:spcAft>
                <a:spcPts val="800"/>
              </a:spcAft>
              <a:buSzPts val="1000"/>
              <a:buFont typeface="Arial" panose="020B0604020202020204" pitchFamily="34" charset="0"/>
              <a:buChar char="•"/>
              <a:tabLst>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Create Informal Social Spaces</a:t>
            </a:r>
          </a:p>
        </p:txBody>
      </p:sp>
    </p:spTree>
    <p:extLst>
      <p:ext uri="{BB962C8B-B14F-4D97-AF65-F5344CB8AC3E}">
        <p14:creationId xmlns:p14="http://schemas.microsoft.com/office/powerpoint/2010/main" val="54576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12CC-041E-2A9D-611A-4243A2F27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F5653-791D-C01D-BF35-6207281AE316}"/>
              </a:ext>
            </a:extLst>
          </p:cNvPr>
          <p:cNvSpPr>
            <a:spLocks noGrp="1"/>
          </p:cNvSpPr>
          <p:nvPr>
            <p:ph type="title"/>
          </p:nvPr>
        </p:nvSpPr>
        <p:spPr/>
        <p:txBody>
          <a:bodyPr/>
          <a:lstStyle/>
          <a:p>
            <a:r>
              <a:rPr lang="en-US" dirty="0"/>
              <a:t>Active Learning Techniques</a:t>
            </a:r>
          </a:p>
        </p:txBody>
      </p:sp>
      <p:sp>
        <p:nvSpPr>
          <p:cNvPr id="4" name="TextBox 3">
            <a:extLst>
              <a:ext uri="{FF2B5EF4-FFF2-40B4-BE49-F238E27FC236}">
                <a16:creationId xmlns:a16="http://schemas.microsoft.com/office/drawing/2014/main" id="{D01C306A-8E32-BF80-854E-DF76EFB00F47}"/>
              </a:ext>
            </a:extLst>
          </p:cNvPr>
          <p:cNvSpPr txBox="1"/>
          <p:nvPr/>
        </p:nvSpPr>
        <p:spPr>
          <a:xfrm>
            <a:off x="838200" y="2000862"/>
            <a:ext cx="6096000" cy="4396075"/>
          </a:xfrm>
          <a:prstGeom prst="rect">
            <a:avLst/>
          </a:prstGeom>
          <a:noFill/>
        </p:spPr>
        <p:txBody>
          <a:bodyPr wrap="square">
            <a:spAutoFit/>
          </a:bodyPr>
          <a:lstStyle/>
          <a:p>
            <a:pPr marR="0" lvl="0">
              <a:lnSpc>
                <a:spcPct val="107000"/>
              </a:lnSpc>
              <a:spcBef>
                <a:spcPts val="0"/>
              </a:spcBef>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Active Learning Defined</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Engaging students in the learning process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Examples of Techniques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Case studies</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imulations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ollaborative problem-solving</a:t>
            </a:r>
          </a:p>
        </p:txBody>
      </p:sp>
    </p:spTree>
    <p:extLst>
      <p:ext uri="{BB962C8B-B14F-4D97-AF65-F5344CB8AC3E}">
        <p14:creationId xmlns:p14="http://schemas.microsoft.com/office/powerpoint/2010/main" val="426907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9756B-8221-711E-5A5D-8EB16EAE0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37DB2-616A-1F92-1264-DFD588EA2A62}"/>
              </a:ext>
            </a:extLst>
          </p:cNvPr>
          <p:cNvSpPr>
            <a:spLocks noGrp="1"/>
          </p:cNvSpPr>
          <p:nvPr>
            <p:ph type="title"/>
          </p:nvPr>
        </p:nvSpPr>
        <p:spPr/>
        <p:txBody>
          <a:bodyPr/>
          <a:lstStyle/>
          <a:p>
            <a:r>
              <a:rPr lang="en-US" dirty="0"/>
              <a:t>Tailored Academic Support</a:t>
            </a:r>
          </a:p>
        </p:txBody>
      </p:sp>
      <p:sp>
        <p:nvSpPr>
          <p:cNvPr id="4" name="TextBox 3">
            <a:extLst>
              <a:ext uri="{FF2B5EF4-FFF2-40B4-BE49-F238E27FC236}">
                <a16:creationId xmlns:a16="http://schemas.microsoft.com/office/drawing/2014/main" id="{10B5229A-585D-3412-CC66-32491603EA11}"/>
              </a:ext>
            </a:extLst>
          </p:cNvPr>
          <p:cNvSpPr txBox="1"/>
          <p:nvPr/>
        </p:nvSpPr>
        <p:spPr>
          <a:xfrm>
            <a:off x="838200" y="1861011"/>
            <a:ext cx="6995301" cy="4901535"/>
          </a:xfrm>
          <a:prstGeom prst="rect">
            <a:avLst/>
          </a:prstGeom>
          <a:noFill/>
        </p:spPr>
        <p:txBody>
          <a:bodyPr wrap="square">
            <a:spAutoFit/>
          </a:bodyPr>
          <a:lstStyle/>
          <a:p>
            <a:pPr marR="0" lvl="0">
              <a:lnSpc>
                <a:spcPct val="107000"/>
              </a:lnSpc>
              <a:spcBef>
                <a:spcPts val="0"/>
              </a:spcBef>
              <a:spcAft>
                <a:spcPts val="800"/>
              </a:spcAft>
              <a:buSzPts val="1000"/>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Understanding Diverse Student Needs</a:t>
            </a:r>
          </a:p>
          <a:p>
            <a:pPr marL="457200" indent="-457200">
              <a:lnSpc>
                <a:spcPct val="107000"/>
              </a:lnSpc>
              <a:spcAft>
                <a:spcPts val="800"/>
              </a:spcAft>
              <a:buSzPts val="1000"/>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Offer Flexible Learning Resources</a:t>
            </a:r>
          </a:p>
          <a:p>
            <a:pPr marL="457200" indent="-457200">
              <a:lnSpc>
                <a:spcPct val="107000"/>
              </a:lnSpc>
              <a:spcAft>
                <a:spcPts val="800"/>
              </a:spcAft>
              <a:buSzPts val="1000"/>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Create Self-Paced Learning Modules</a:t>
            </a:r>
          </a:p>
          <a:p>
            <a:pPr marL="457200" indent="-457200">
              <a:lnSpc>
                <a:spcPct val="107000"/>
              </a:lnSpc>
              <a:spcAft>
                <a:spcPts val="800"/>
              </a:spcAft>
              <a:buSzPts val="1000"/>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Use Personalized Feedback</a:t>
            </a:r>
          </a:p>
          <a:p>
            <a:pPr marL="457200" indent="-457200">
              <a:lnSpc>
                <a:spcPct val="107000"/>
              </a:lnSpc>
              <a:spcAft>
                <a:spcPts val="800"/>
              </a:spcAft>
              <a:buSzPts val="1000"/>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Incorporate Adaptive Learning Technologies</a:t>
            </a:r>
          </a:p>
          <a:p>
            <a:pPr marL="457200" indent="-457200">
              <a:lnSpc>
                <a:spcPct val="107000"/>
              </a:lnSpc>
              <a:spcAft>
                <a:spcPts val="800"/>
              </a:spcAft>
              <a:buSzPts val="1000"/>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Encourage Office Hours and One-on-One Meetings</a:t>
            </a:r>
          </a:p>
          <a:p>
            <a:pPr marR="0" lvl="0">
              <a:lnSpc>
                <a:spcPct val="107000"/>
              </a:lnSpc>
              <a:spcBef>
                <a:spcPts val="0"/>
              </a:spcBef>
              <a:spcAft>
                <a:spcPts val="800"/>
              </a:spcAft>
              <a:buSzPts val="1000"/>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Implementing Support Strategies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Academic advising</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Tutoring</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F</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eedback</a:t>
            </a:r>
          </a:p>
        </p:txBody>
      </p:sp>
    </p:spTree>
    <p:extLst>
      <p:ext uri="{BB962C8B-B14F-4D97-AF65-F5344CB8AC3E}">
        <p14:creationId xmlns:p14="http://schemas.microsoft.com/office/powerpoint/2010/main" val="93034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B993C-4ADD-993C-4BF5-DFF4A2E51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C04A1-E230-A8F7-95D1-2D657EA17722}"/>
              </a:ext>
            </a:extLst>
          </p:cNvPr>
          <p:cNvSpPr>
            <a:spLocks noGrp="1"/>
          </p:cNvSpPr>
          <p:nvPr>
            <p:ph type="title"/>
          </p:nvPr>
        </p:nvSpPr>
        <p:spPr/>
        <p:txBody>
          <a:bodyPr/>
          <a:lstStyle/>
          <a:p>
            <a:r>
              <a:rPr lang="en-US" dirty="0"/>
              <a:t>The Role of Faculty</a:t>
            </a:r>
          </a:p>
        </p:txBody>
      </p:sp>
      <p:sp>
        <p:nvSpPr>
          <p:cNvPr id="5" name="TextBox 4">
            <a:extLst>
              <a:ext uri="{FF2B5EF4-FFF2-40B4-BE49-F238E27FC236}">
                <a16:creationId xmlns:a16="http://schemas.microsoft.com/office/drawing/2014/main" id="{ECB4272D-0798-35B6-A885-424D41B42B5D}"/>
              </a:ext>
            </a:extLst>
          </p:cNvPr>
          <p:cNvSpPr txBox="1"/>
          <p:nvPr/>
        </p:nvSpPr>
        <p:spPr>
          <a:xfrm>
            <a:off x="838199" y="2134860"/>
            <a:ext cx="8036859" cy="3371436"/>
          </a:xfrm>
          <a:prstGeom prst="rect">
            <a:avLst/>
          </a:prstGeom>
          <a:noFill/>
        </p:spPr>
        <p:txBody>
          <a:bodyPr wrap="square">
            <a:spAutoFit/>
          </a:bodyPr>
          <a:lstStyle/>
          <a:p>
            <a:pPr marR="0" lvl="0">
              <a:lnSpc>
                <a:spcPct val="107000"/>
              </a:lnSpc>
              <a:spcBef>
                <a:spcPts val="0"/>
              </a:spcBef>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Best Practices for Faculty Engagement</a:t>
            </a:r>
          </a:p>
          <a:p>
            <a:pPr marL="742950" lvl="1" indent="-285750">
              <a:lnSpc>
                <a:spcPct val="107000"/>
              </a:lnSpc>
              <a:spcAft>
                <a:spcPts val="800"/>
              </a:spcAft>
              <a:buSzPts val="1000"/>
              <a:buFont typeface="Courier New" panose="02070309020205020404" pitchFamily="49" charset="0"/>
              <a:buChar char="o"/>
              <a:tabLst>
                <a:tab pos="9144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Establish Clear Communication Channels</a:t>
            </a:r>
          </a:p>
          <a:p>
            <a:pPr marL="742950" lvl="1" indent="-285750">
              <a:lnSpc>
                <a:spcPct val="107000"/>
              </a:lnSpc>
              <a:spcAft>
                <a:spcPts val="800"/>
              </a:spcAft>
              <a:buSzPts val="1000"/>
              <a:buFont typeface="Courier New" panose="02070309020205020404" pitchFamily="49" charset="0"/>
              <a:buChar char="o"/>
              <a:tabLst>
                <a:tab pos="9144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Set Regular Check-Ins</a:t>
            </a:r>
          </a:p>
          <a:p>
            <a:pPr marL="742950" lvl="1" indent="-285750">
              <a:lnSpc>
                <a:spcPct val="107000"/>
              </a:lnSpc>
              <a:spcAft>
                <a:spcPts val="800"/>
              </a:spcAft>
              <a:buSzPts val="1000"/>
              <a:buFont typeface="Courier New" panose="02070309020205020404" pitchFamily="49" charset="0"/>
              <a:buChar char="o"/>
              <a:tabLst>
                <a:tab pos="9144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Provide Goal-Setting and Planning Resources	</a:t>
            </a:r>
          </a:p>
          <a:p>
            <a:pPr marL="742950" lvl="1" indent="-285750">
              <a:lnSpc>
                <a:spcPct val="107000"/>
              </a:lnSpc>
              <a:spcAft>
                <a:spcPts val="800"/>
              </a:spcAft>
              <a:buSzPts val="1000"/>
              <a:buFont typeface="Courier New" panose="02070309020205020404" pitchFamily="49" charset="0"/>
              <a:buChar char="o"/>
              <a:tabLst>
                <a:tab pos="9144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Encourage Peer Mentorship Opportunities</a:t>
            </a:r>
          </a:p>
          <a:p>
            <a:pPr marL="742950" lvl="1" indent="-285750">
              <a:lnSpc>
                <a:spcPct val="107000"/>
              </a:lnSpc>
              <a:spcAft>
                <a:spcPts val="800"/>
              </a:spcAft>
              <a:buSzPts val="1000"/>
              <a:buFont typeface="Courier New" panose="02070309020205020404" pitchFamily="49" charset="0"/>
              <a:buChar char="o"/>
              <a:tabLst>
                <a:tab pos="9144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Offer Personalized Feedback and Encouragement</a:t>
            </a:r>
          </a:p>
        </p:txBody>
      </p:sp>
    </p:spTree>
    <p:extLst>
      <p:ext uri="{BB962C8B-B14F-4D97-AF65-F5344CB8AC3E}">
        <p14:creationId xmlns:p14="http://schemas.microsoft.com/office/powerpoint/2010/main" val="68492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6DCA-C1C6-03DC-89D8-2595A3C42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A0761-2953-20A7-1035-F3850A7C95F0}"/>
              </a:ext>
            </a:extLst>
          </p:cNvPr>
          <p:cNvSpPr>
            <a:spLocks noGrp="1"/>
          </p:cNvSpPr>
          <p:nvPr>
            <p:ph type="title"/>
          </p:nvPr>
        </p:nvSpPr>
        <p:spPr/>
        <p:txBody>
          <a:bodyPr/>
          <a:lstStyle/>
          <a:p>
            <a:r>
              <a:rPr lang="en-GB" dirty="0"/>
              <a:t>Technology as a Support Tool</a:t>
            </a:r>
            <a:endParaRPr lang="en-US" dirty="0"/>
          </a:p>
        </p:txBody>
      </p:sp>
      <p:sp>
        <p:nvSpPr>
          <p:cNvPr id="7" name="TextBox 6">
            <a:extLst>
              <a:ext uri="{FF2B5EF4-FFF2-40B4-BE49-F238E27FC236}">
                <a16:creationId xmlns:a16="http://schemas.microsoft.com/office/drawing/2014/main" id="{6C950F11-8B61-0918-9720-CFDF780ED594}"/>
              </a:ext>
            </a:extLst>
          </p:cNvPr>
          <p:cNvSpPr txBox="1"/>
          <p:nvPr/>
        </p:nvSpPr>
        <p:spPr>
          <a:xfrm>
            <a:off x="1024807" y="1942355"/>
            <a:ext cx="7921969" cy="3340338"/>
          </a:xfrm>
          <a:prstGeom prst="rect">
            <a:avLst/>
          </a:prstGeom>
          <a:noFill/>
        </p:spPr>
        <p:txBody>
          <a:bodyPr wrap="square">
            <a:spAutoFit/>
          </a:bodyPr>
          <a:lstStyle/>
          <a:p>
            <a:pPr marR="0" lvl="0">
              <a:lnSpc>
                <a:spcPct val="107000"/>
              </a:lnSpc>
              <a:spcBef>
                <a:spcPts val="0"/>
              </a:spcBef>
              <a:spcAft>
                <a:spcPts val="800"/>
              </a:spcAft>
              <a:buSzPts val="1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Utilizing Technology in Learning</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dirty="0">
                <a:latin typeface="Times New Roman" panose="02020603050405020304" pitchFamily="18" charset="0"/>
                <a:cs typeface="Times New Roman" panose="02020603050405020304" pitchFamily="18" charset="0"/>
              </a:rPr>
              <a:t>Incorporate Interactive Multimedia</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dirty="0">
                <a:latin typeface="Times New Roman" panose="02020603050405020304" pitchFamily="18" charset="0"/>
                <a:cs typeface="Times New Roman" panose="02020603050405020304" pitchFamily="18" charset="0"/>
              </a:rPr>
              <a:t>Use Discussion Forums and Collaborative Tools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dirty="0">
                <a:latin typeface="Times New Roman" panose="02020603050405020304" pitchFamily="18" charset="0"/>
                <a:cs typeface="Times New Roman" panose="02020603050405020304" pitchFamily="18" charset="0"/>
              </a:rPr>
              <a:t>Integrate Adaptive Learning Tools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r>
              <a:rPr lang="en-US" sz="2800" dirty="0">
                <a:latin typeface="Times New Roman" panose="02020603050405020304" pitchFamily="18" charset="0"/>
                <a:cs typeface="Times New Roman" panose="02020603050405020304" pitchFamily="18" charset="0"/>
              </a:rPr>
              <a:t>Offer Mobile-Friendly Access</a:t>
            </a:r>
          </a:p>
          <a:p>
            <a:pPr marL="457200" marR="0" lvl="0" indent="-457200">
              <a:lnSpc>
                <a:spcPct val="107000"/>
              </a:lnSpc>
              <a:spcBef>
                <a:spcPts val="0"/>
              </a:spcBef>
              <a:spcAft>
                <a:spcPts val="800"/>
              </a:spcAft>
              <a:buSzPts val="1000"/>
              <a:buFont typeface="Arial" panose="020B0604020202020204" pitchFamily="34" charset="0"/>
              <a:buChar char="•"/>
              <a:tabLst>
                <a:tab pos="457200" algn="l"/>
              </a:tabLs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758476"/>
      </p:ext>
    </p:extLst>
  </p:cSld>
  <p:clrMapOvr>
    <a:masterClrMapping/>
  </p:clrMapOvr>
</p:sld>
</file>

<file path=ppt/theme/theme1.xml><?xml version="1.0" encoding="utf-8"?>
<a:theme xmlns:a="http://schemas.openxmlformats.org/drawingml/2006/main" name="Office Theme">
  <a:themeElements>
    <a:clrScheme name="UNICAF COLORS">
      <a:dk1>
        <a:sysClr val="windowText" lastClr="000000"/>
      </a:dk1>
      <a:lt1>
        <a:sysClr val="window" lastClr="FFFFFF"/>
      </a:lt1>
      <a:dk2>
        <a:srgbClr val="44546A"/>
      </a:dk2>
      <a:lt2>
        <a:srgbClr val="E7E6E6"/>
      </a:lt2>
      <a:accent1>
        <a:srgbClr val="DB004D"/>
      </a:accent1>
      <a:accent2>
        <a:srgbClr val="FAB600"/>
      </a:accent2>
      <a:accent3>
        <a:srgbClr val="009640"/>
      </a:accent3>
      <a:accent4>
        <a:srgbClr val="E30613"/>
      </a:accent4>
      <a:accent5>
        <a:srgbClr val="1D1D1B"/>
      </a:accent5>
      <a:accent6>
        <a:srgbClr val="70706F"/>
      </a:accent6>
      <a:hlink>
        <a:srgbClr val="0563C1"/>
      </a:hlink>
      <a:folHlink>
        <a:srgbClr val="954F72"/>
      </a:folHlink>
    </a:clrScheme>
    <a:fontScheme name="UNICAF FONT">
      <a:majorFont>
        <a:latin typeface="Helvetica LT Std Black"/>
        <a:ea typeface=""/>
        <a:cs typeface=""/>
      </a:majorFont>
      <a:minorFont>
        <a:latin typeface="Helvetica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r">
          <a:defRPr dirty="0"/>
        </a:defPPr>
      </a:lstStyle>
    </a:txDef>
  </a:objectDefaults>
  <a:extraClrSchemeLst/>
  <a:extLst>
    <a:ext uri="{05A4C25C-085E-4340-85A3-A5531E510DB2}">
      <thm15:themeFamily xmlns:thm15="http://schemas.microsoft.com/office/thememl/2012/main" name="Unicaf Presentation.pptx" id="{4338BEB9-7830-4AE4-A144-AAA4D17A7DEF}" vid="{78384252-4956-486E-ACBF-7110C03C1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Unicaf University Presentation</Template>
  <TotalTime>1785</TotalTime>
  <Words>2051</Words>
  <Application>Microsoft Office PowerPoint</Application>
  <PresentationFormat>Widescreen</PresentationFormat>
  <Paragraphs>141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Courier New</vt:lpstr>
      <vt:lpstr>Helvetica LT Std</vt:lpstr>
      <vt:lpstr>Helvetica LT Std Black</vt:lpstr>
      <vt:lpstr>Roboto</vt:lpstr>
      <vt:lpstr>Times New Roman</vt:lpstr>
      <vt:lpstr>Office Theme</vt:lpstr>
      <vt:lpstr>Student Engagement and Support in Collaborative Programmes - The Academic Approach</vt:lpstr>
      <vt:lpstr>Agenda</vt:lpstr>
      <vt:lpstr>Theoretical Foundations</vt:lpstr>
      <vt:lpstr>The Importance of Student Engagement</vt:lpstr>
      <vt:lpstr>Fostering a Sense of Community</vt:lpstr>
      <vt:lpstr>Active Learning Techniques</vt:lpstr>
      <vt:lpstr>Tailored Academic Support</vt:lpstr>
      <vt:lpstr>The Role of Faculty</vt:lpstr>
      <vt:lpstr>Technology as a Support Tool</vt:lpstr>
      <vt:lpstr>Empowering Engagement through AI</vt:lpstr>
      <vt:lpstr>Conclusion and 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Unicaf</dc:creator>
  <cp:lastModifiedBy>Ward, Siofra</cp:lastModifiedBy>
  <cp:revision>47</cp:revision>
  <cp:lastPrinted>2024-10-30T08:45:34Z</cp:lastPrinted>
  <dcterms:created xsi:type="dcterms:W3CDTF">2022-01-20T12:31:03Z</dcterms:created>
  <dcterms:modified xsi:type="dcterms:W3CDTF">2024-11-27T11:21:28Z</dcterms:modified>
</cp:coreProperties>
</file>