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63" r:id="rId6"/>
    <p:sldMasterId id="2147483666" r:id="rId7"/>
  </p:sldMasterIdLst>
  <p:notesMasterIdLst>
    <p:notesMasterId r:id="rId16"/>
  </p:notesMasterIdLst>
  <p:sldIdLst>
    <p:sldId id="258" r:id="rId8"/>
    <p:sldId id="284" r:id="rId9"/>
    <p:sldId id="283" r:id="rId10"/>
    <p:sldId id="274" r:id="rId11"/>
    <p:sldId id="271" r:id="rId12"/>
    <p:sldId id="272" r:id="rId13"/>
    <p:sldId id="270" r:id="rId14"/>
    <p:sldId id="2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F13E4-943B-4C56-87D4-E0170A98B6BF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D503C-3233-44FA-84CD-FB34B7170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00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62F1A0-AF56-1946-81FA-D17AD512C9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78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F2647-374E-4787-ABDB-7BBB23C60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21E95D-F17E-4E64-A18C-002BC07D4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20A43-440E-466D-843B-16007EEA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CA445-01F5-4F1D-9617-D45A139D2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E1A42-E89E-441E-8074-47CB3123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4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9191-6706-4620-8FB2-FBD5DBB74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AEC30-97B0-427A-988D-400E0372F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DFA02-6F6A-4177-AF17-B5A902D6F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33513-8F55-4431-B5FA-26938C946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231BE-9FA9-45FE-981B-A7CACCE2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9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59112-44AF-4626-A488-42507B953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D5097-537F-4E23-9AD7-510D0B9A9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D7ACF-57F0-48DC-AA36-6E36B5C2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650C-1225-44C0-B4C1-1B554451A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103CE-E7AA-45EE-AD31-DCA9F9657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166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76F88-A085-774E-8C8D-40066F31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464A7F-7B48-44EF-A8BA-5D47FD107EBF}" type="datetime1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76BAF-0484-EA4F-B7BD-9D400572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77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BFC13-41D5-9C4D-8659-C328F267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46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5E6106-DFE0-4DCC-A6B2-5618FDC145E5}" type="datetime1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08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76F88-A085-774E-8C8D-40066F31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2/25/2022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76BAF-0484-EA4F-B7BD-9D400572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77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BFC13-41D5-9C4D-8659-C328F267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8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2/25/2022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32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18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34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5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5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DC099-B633-4A2D-9CD3-F7CCF404D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59416-BD73-45FD-9060-34D4B8C41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1DD36-7D25-43D2-BF7D-6DEA9AD6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78C8A-C86E-48E2-8724-1510F98FA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BB87B-7379-4AEC-BD50-5186C926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5440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7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69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9488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853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5405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609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3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EFB61-9F62-4ECD-8047-A469D1C4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E204B-C7D8-49E7-B09E-05E2D2184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A4CB-90F7-44DC-BA44-11D70E073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465B1-213D-4010-A517-0A337E9F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362BC-A458-47C8-AE32-11226F03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7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D7E9-ADE3-48A6-8777-C07EDA76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ACE8A-A8CF-45F1-8546-1480CD59F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6CCAB-34AC-40B3-8441-B6ED650A9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BC5EC-DD74-4D51-AFCD-8AC60797E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79D79-8821-491A-AC71-DACB67D0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09981-13D5-4097-8F0A-982516B8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0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FD8E1-B798-44DF-9DFA-2B71BF340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5B74A-E4B3-49BC-8BE4-35AF8D9DA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C7B6B-ADF7-437A-AFF8-355B483B7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2DF5EC-5AD2-46AD-843D-9574A3738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1140D-6CE7-4F16-9F36-6CE5A6062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897D34-7B1C-4A2B-B0D9-BDA1F2DE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1DD644-F5C9-4CA7-861E-FEC77E351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085D3-70E0-4AE9-8D6A-2B38F4568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0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1E245-375A-4DAC-A354-9CEB6A658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E0E933-A963-4F8D-A234-43C2F078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78DC3E-7A02-41D4-A341-CACF6D52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A2B0FD-ABA8-44F7-830E-93CC6FF9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5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EB7DE7-315F-47B2-96BB-2B6E62002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C50DA9-E8E3-4F0D-9AF2-C616FE39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9AC40-C7FD-494A-9046-F97F5BF0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1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029A5-C1FF-4599-9DC9-CE3E3F26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53976-1B99-49A0-B4DB-81D175093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21168-0DDF-42FC-B05C-933F08932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FBD74-4F79-4289-B6BE-7E7935D5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EBD59-1196-4236-BEBA-25723FA7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D74AD-ED0E-4BF2-B90C-1077DD0DD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90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8B4D3-F98D-4190-A0B5-AF7F9A3C3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8CCF6C-F6C4-441B-B36B-D138F076D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11608-BDED-4734-B94E-AA24F4B85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407C0-FCAF-4F25-A88D-65FEC2165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53E651-C5BA-42D2-AE94-0AFE969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27CC4-1180-469D-A8BC-F5F7B9B1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31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8687B-2D40-434E-993D-9770069D0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38B9F-36E7-47B7-9D4B-A7682694E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77325-6737-4186-B1D8-C8D059CC62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177F2-8B30-4C2C-B17D-027ABB851AB5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308FC-5AC5-4C1F-B2A4-E82693C1A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98BB6-5664-4DE3-8F5F-8316CB429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D15D7-A85D-471B-B9C2-3C83A446D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10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487297"/>
            <a:ext cx="12192000" cy="370703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24186" y="6330091"/>
            <a:ext cx="1367814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4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487297"/>
            <a:ext cx="12192000" cy="370703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24186" y="6330091"/>
            <a:ext cx="1367814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01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10955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6486525"/>
            <a:ext cx="12192000" cy="371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39" y="99300"/>
            <a:ext cx="2655277" cy="91014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52409" y="6457890"/>
            <a:ext cx="151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ljmu.ac.uk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"/>
            <a:ext cx="12192000" cy="10955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86525"/>
            <a:ext cx="12192000" cy="371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39" y="99300"/>
            <a:ext cx="2655277" cy="9101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9" y="6457890"/>
            <a:ext cx="151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ljmu.ac.uk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LJMU’s new curriculum management system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3957368"/>
            <a:ext cx="9144000" cy="1300431"/>
          </a:xfrm>
        </p:spPr>
        <p:txBody>
          <a:bodyPr/>
          <a:lstStyle/>
          <a:p>
            <a:r>
              <a:rPr lang="en-GB" sz="3600" dirty="0"/>
              <a:t>Graham Sherwood, Assistant Academic Registrar – Course information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9511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964D-3EB4-4A26-9384-7CD8377E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E65C7-8460-4FEF-9362-7DA6FE257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replace multiple systems for the production and storage of course information with a “single source of truth”</a:t>
            </a:r>
          </a:p>
          <a:p>
            <a:r>
              <a:rPr lang="en-GB" dirty="0"/>
              <a:t>The university has purchased the Courseloop curriculum management system</a:t>
            </a:r>
          </a:p>
          <a:p>
            <a:r>
              <a:rPr lang="en-GB" dirty="0"/>
              <a:t>This will not only replace </a:t>
            </a:r>
            <a:r>
              <a:rPr lang="en-GB" dirty="0" err="1"/>
              <a:t>Prodcat</a:t>
            </a:r>
            <a:r>
              <a:rPr lang="en-GB" dirty="0"/>
              <a:t> and </a:t>
            </a:r>
            <a:r>
              <a:rPr lang="en-GB" dirty="0" err="1"/>
              <a:t>Modcat</a:t>
            </a:r>
            <a:r>
              <a:rPr lang="en-GB" dirty="0"/>
              <a:t> but will also include all the governance processes associated with programme approval and validation within a single system</a:t>
            </a:r>
          </a:p>
          <a:p>
            <a:r>
              <a:rPr lang="en-GB" dirty="0"/>
              <a:t>For LJMU programmes it will also feed into the recruitment pages</a:t>
            </a:r>
          </a:p>
        </p:txBody>
      </p:sp>
    </p:spTree>
    <p:extLst>
      <p:ext uri="{BB962C8B-B14F-4D97-AF65-F5344CB8AC3E}">
        <p14:creationId xmlns:p14="http://schemas.microsoft.com/office/powerpoint/2010/main" val="333712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964D-3EB4-4A26-9384-7CD8377E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Courseloop release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E65C7-8460-4FEF-9362-7DA6FE257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Release 1 – under construction – curriculum data and governance</a:t>
            </a:r>
          </a:p>
          <a:p>
            <a:r>
              <a:rPr lang="en-GB" dirty="0"/>
              <a:t>Test environment release 8</a:t>
            </a:r>
            <a:r>
              <a:rPr lang="en-GB" baseline="30000" dirty="0"/>
              <a:t>th</a:t>
            </a:r>
            <a:r>
              <a:rPr lang="en-GB" dirty="0"/>
              <a:t> March 2022</a:t>
            </a:r>
          </a:p>
          <a:p>
            <a:r>
              <a:rPr lang="en-GB" dirty="0"/>
              <a:t>UAT May 2022</a:t>
            </a:r>
          </a:p>
          <a:p>
            <a:r>
              <a:rPr lang="en-GB" dirty="0"/>
              <a:t>Final data load July 2022</a:t>
            </a:r>
          </a:p>
          <a:p>
            <a:r>
              <a:rPr lang="en-GB" dirty="0"/>
              <a:t>Release September 2022</a:t>
            </a:r>
          </a:p>
          <a:p>
            <a:r>
              <a:rPr lang="en-GB" dirty="0"/>
              <a:t>Validation change freeze from end of May 2022 to allow migration of up to date programme and module information to the new system</a:t>
            </a:r>
          </a:p>
          <a:p>
            <a:r>
              <a:rPr lang="en-GB" dirty="0"/>
              <a:t>Release 2 – marketer and publisher</a:t>
            </a:r>
          </a:p>
          <a:p>
            <a:r>
              <a:rPr lang="en-GB" dirty="0"/>
              <a:t>Release 3/4 – mapper and reviewer</a:t>
            </a:r>
          </a:p>
        </p:txBody>
      </p:sp>
    </p:spTree>
    <p:extLst>
      <p:ext uri="{BB962C8B-B14F-4D97-AF65-F5344CB8AC3E}">
        <p14:creationId xmlns:p14="http://schemas.microsoft.com/office/powerpoint/2010/main" val="80130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79688" y="970165"/>
          <a:ext cx="11358380" cy="5425440"/>
        </p:xfrm>
        <a:graphic>
          <a:graphicData uri="http://schemas.openxmlformats.org/drawingml/2006/table">
            <a:tbl>
              <a:tblPr firstRow="1" bandRow="1"/>
              <a:tblGrid>
                <a:gridCol w="1032580">
                  <a:extLst>
                    <a:ext uri="{9D8B030D-6E8A-4147-A177-3AD203B41FA5}">
                      <a16:colId xmlns:a16="http://schemas.microsoft.com/office/drawing/2014/main" val="247172439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2328815582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34579627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2922289541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2159182038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3699897214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2392330881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3097855003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428784604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1820960423"/>
                    </a:ext>
                  </a:extLst>
                </a:gridCol>
                <a:gridCol w="1032580">
                  <a:extLst>
                    <a:ext uri="{9D8B030D-6E8A-4147-A177-3AD203B41FA5}">
                      <a16:colId xmlns:a16="http://schemas.microsoft.com/office/drawing/2014/main" val="4135497370"/>
                    </a:ext>
                  </a:extLst>
                </a:gridCol>
              </a:tblGrid>
              <a:tr h="364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Module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Dec 21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Jan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Feb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Mar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July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Q3 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dirty="0"/>
                        <a:t>Q4 22+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77296"/>
                  </a:ext>
                </a:extLst>
              </a:tr>
              <a:tr h="6073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GB" dirty="0"/>
                        <a:t>Module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GB" dirty="0"/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GB" dirty="0"/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GB" dirty="0"/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GB" dirty="0"/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GB" dirty="0"/>
                        <a:t>R1</a:t>
                      </a:r>
                    </a:p>
                    <a:p>
                      <a:pPr algn="l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n-GB" dirty="0"/>
                        <a:t>R1</a:t>
                      </a:r>
                    </a:p>
                    <a:p>
                      <a:pPr algn="l"/>
                      <a:r>
                        <a:rPr lang="en-GB" dirty="0"/>
                        <a:t>R2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R3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778045"/>
                  </a:ext>
                </a:extLst>
              </a:tr>
              <a:tr h="28365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400" baseline="0" dirty="0"/>
                        <a:t>As-is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baseline="0" dirty="0"/>
                        <a:t>Design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i="1" baseline="0" dirty="0"/>
                        <a:t>Data Mig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baseline="0" dirty="0"/>
                        <a:t>Build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baseline="0" dirty="0"/>
                        <a:t>Test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i="1" baseline="0" dirty="0"/>
                        <a:t>Training</a:t>
                      </a:r>
                    </a:p>
                    <a:p>
                      <a:endParaRPr lang="en-GB" sz="1400" baseline="0" dirty="0"/>
                    </a:p>
                    <a:p>
                      <a:r>
                        <a:rPr lang="en-GB" sz="1400" baseline="0" dirty="0"/>
                        <a:t>Live/ELS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37717"/>
                  </a:ext>
                </a:extLst>
              </a:tr>
              <a:tr h="1405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200" u="sng" dirty="0"/>
                        <a:t>Key</a:t>
                      </a:r>
                    </a:p>
                    <a:p>
                      <a:endParaRPr lang="en-GB" sz="1200" u="sng" dirty="0"/>
                    </a:p>
                    <a:p>
                      <a:endParaRPr lang="en-GB" sz="1200" u="sng" dirty="0"/>
                    </a:p>
                    <a:p>
                      <a:endParaRPr lang="en-GB" sz="1200" u="sng" dirty="0"/>
                    </a:p>
                    <a:p>
                      <a:endParaRPr lang="en-GB" sz="1200" u="sng" dirty="0"/>
                    </a:p>
                    <a:p>
                      <a:endParaRPr lang="en-GB" sz="1200" u="sng" dirty="0"/>
                    </a:p>
                    <a:p>
                      <a:endParaRPr lang="en-GB" sz="1200" u="sng" dirty="0"/>
                    </a:p>
                    <a:p>
                      <a:r>
                        <a:rPr lang="en-GB" sz="900" i="1" u="none" dirty="0"/>
                        <a:t>Italics – plan TBC</a:t>
                      </a:r>
                      <a:endParaRPr lang="en-GB" sz="1200" i="1" u="non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2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Winter</a:t>
                      </a:r>
                      <a:endParaRPr lang="en-GB" sz="1200" u="sng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20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Configuration build and test</a:t>
                      </a:r>
                    </a:p>
                    <a:p>
                      <a:r>
                        <a:rPr lang="en-GB" sz="120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migration – data cleanse, ETL (Extract, Transform Load) process iterations to prepare for final data load – </a:t>
                      </a: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dependent on go-live plan</a:t>
                      </a:r>
                    </a:p>
                    <a:p>
                      <a:r>
                        <a:rPr lang="en-GB" sz="120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Training – develop plan; train the trainer schedule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u="none" baseline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2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 </a:t>
                      </a:r>
                    </a:p>
                    <a:p>
                      <a:r>
                        <a:rPr lang="en-GB" sz="1200" u="sng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120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esting – system and user acceptance planning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2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Training – confirm LJMU training plan</a:t>
                      </a:r>
                    </a:p>
                    <a:p>
                      <a:r>
                        <a:rPr lang="en-GB" sz="12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Complete data migration test process</a:t>
                      </a:r>
                    </a:p>
                    <a:p>
                      <a:r>
                        <a:rPr lang="en-GB" sz="1200" i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 planning for Release 2 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2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Summer</a:t>
                      </a:r>
                    </a:p>
                    <a:p>
                      <a:r>
                        <a:rPr lang="en-GB" sz="120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Testing – user acceptance (complete)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GB" sz="12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Training – execute LJMU training plan</a:t>
                      </a:r>
                    </a:p>
                    <a:p>
                      <a:r>
                        <a:rPr lang="en-GB" sz="12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Complete data migration process (data load)</a:t>
                      </a:r>
                    </a:p>
                    <a:p>
                      <a:r>
                        <a:rPr lang="en-GB" sz="1200" b="1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Confirm ready for go-live</a:t>
                      </a:r>
                    </a:p>
                    <a:p>
                      <a:r>
                        <a:rPr lang="en-GB" sz="12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Go-live of Release 1 </a:t>
                      </a: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(Sept – w/c 5</a:t>
                      </a:r>
                      <a:r>
                        <a:rPr lang="en-GB" sz="1200" b="1" u="none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r>
                        <a:rPr lang="en-GB" sz="12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Planning &amp; as-is processes for  Release 2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LJMU – change freeze (end June to September)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200" u="sng" dirty="0"/>
                        <a:t>Winter</a:t>
                      </a:r>
                      <a:r>
                        <a:rPr lang="en-GB" sz="1200" u="sng" baseline="0" dirty="0"/>
                        <a:t> 22+</a:t>
                      </a:r>
                      <a:endParaRPr lang="en-GB" sz="1200" u="sng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R2</a:t>
                      </a:r>
                      <a:r>
                        <a:rPr lang="en-GB" sz="1200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design, dev, testing, training, go-live </a:t>
                      </a: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(TBC)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89386"/>
                  </a:ext>
                </a:extLst>
              </a:tr>
            </a:tbl>
          </a:graphicData>
        </a:graphic>
      </p:graphicFrame>
      <p:sp>
        <p:nvSpPr>
          <p:cNvPr id="43" name="Pentagon 42"/>
          <p:cNvSpPr/>
          <p:nvPr/>
        </p:nvSpPr>
        <p:spPr>
          <a:xfrm>
            <a:off x="1614311" y="2402583"/>
            <a:ext cx="1896531" cy="288656"/>
          </a:xfrm>
          <a:prstGeom prst="homePlate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PSD Phase</a:t>
            </a:r>
          </a:p>
        </p:txBody>
      </p:sp>
      <p:sp>
        <p:nvSpPr>
          <p:cNvPr id="50" name="Pentagon 49"/>
          <p:cNvSpPr/>
          <p:nvPr/>
        </p:nvSpPr>
        <p:spPr>
          <a:xfrm>
            <a:off x="684170" y="5278678"/>
            <a:ext cx="802889" cy="216329"/>
          </a:xfrm>
          <a:prstGeom prst="homePlate">
            <a:avLst/>
          </a:prstGeom>
          <a:solidFill>
            <a:srgbClr val="ED7D31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Supplier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Pentagon 50"/>
          <p:cNvSpPr/>
          <p:nvPr/>
        </p:nvSpPr>
        <p:spPr>
          <a:xfrm>
            <a:off x="684169" y="5495007"/>
            <a:ext cx="802889" cy="216330"/>
          </a:xfrm>
          <a:prstGeom prst="homePlate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Joint</a:t>
            </a:r>
          </a:p>
        </p:txBody>
      </p:sp>
      <p:sp>
        <p:nvSpPr>
          <p:cNvPr id="52" name="Pentagon 51"/>
          <p:cNvSpPr/>
          <p:nvPr/>
        </p:nvSpPr>
        <p:spPr>
          <a:xfrm>
            <a:off x="684170" y="5722056"/>
            <a:ext cx="817986" cy="199242"/>
          </a:xfrm>
          <a:prstGeom prst="homePlate">
            <a:avLst/>
          </a:prstGeom>
          <a:solidFill>
            <a:schemeClr val="accent1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LJMU</a:t>
            </a:r>
          </a:p>
        </p:txBody>
      </p:sp>
      <p:sp>
        <p:nvSpPr>
          <p:cNvPr id="53" name="Pentagon 52"/>
          <p:cNvSpPr/>
          <p:nvPr/>
        </p:nvSpPr>
        <p:spPr>
          <a:xfrm>
            <a:off x="684169" y="5935266"/>
            <a:ext cx="802890" cy="199706"/>
          </a:xfrm>
          <a:prstGeom prst="homePlate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000" b="0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rd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Party</a:t>
            </a:r>
          </a:p>
        </p:txBody>
      </p:sp>
      <p:sp>
        <p:nvSpPr>
          <p:cNvPr id="55" name="Pentagon 54"/>
          <p:cNvSpPr/>
          <p:nvPr/>
        </p:nvSpPr>
        <p:spPr>
          <a:xfrm>
            <a:off x="2799139" y="3158147"/>
            <a:ext cx="2969486" cy="255949"/>
          </a:xfrm>
          <a:prstGeom prst="homePlate">
            <a:avLst/>
          </a:prstGeom>
          <a:solidFill>
            <a:schemeClr val="accent2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Configuration</a:t>
            </a:r>
          </a:p>
        </p:txBody>
      </p:sp>
      <p:sp>
        <p:nvSpPr>
          <p:cNvPr id="69" name="Pentagon 68"/>
          <p:cNvSpPr/>
          <p:nvPr/>
        </p:nvSpPr>
        <p:spPr>
          <a:xfrm>
            <a:off x="10379503" y="4050174"/>
            <a:ext cx="907616" cy="225554"/>
          </a:xfrm>
          <a:prstGeom prst="homePlate">
            <a:avLst/>
          </a:prstGeom>
          <a:solidFill>
            <a:srgbClr val="0070C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 users</a:t>
            </a:r>
            <a:endParaRPr kumimoji="0" lang="en-GB" sz="14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306440" y="1354019"/>
            <a:ext cx="0" cy="3462992"/>
          </a:xfrm>
          <a:prstGeom prst="line">
            <a:avLst/>
          </a:prstGeom>
          <a:ln w="666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entagon 57"/>
          <p:cNvSpPr/>
          <p:nvPr/>
        </p:nvSpPr>
        <p:spPr>
          <a:xfrm>
            <a:off x="7044267" y="3682603"/>
            <a:ext cx="2607729" cy="245510"/>
          </a:xfrm>
          <a:prstGeom prst="homePlate">
            <a:avLst/>
          </a:prstGeom>
          <a:solidFill>
            <a:schemeClr val="accent1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UAT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719449" y="6480799"/>
            <a:ext cx="27432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01F328-8F89-DC42-B297-2BF9E9DB83B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5B9BD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2006560" y="233870"/>
            <a:ext cx="8950681" cy="660486"/>
          </a:xfrm>
        </p:spPr>
        <p:txBody>
          <a:bodyPr/>
          <a:lstStyle/>
          <a:p>
            <a:pPr algn="ctr"/>
            <a:r>
              <a:rPr lang="en-GB" sz="4000" dirty="0"/>
              <a:t>Plan On a Page</a:t>
            </a:r>
          </a:p>
        </p:txBody>
      </p:sp>
      <p:sp>
        <p:nvSpPr>
          <p:cNvPr id="41" name="Pentagon 40"/>
          <p:cNvSpPr/>
          <p:nvPr/>
        </p:nvSpPr>
        <p:spPr>
          <a:xfrm>
            <a:off x="2986607" y="3425385"/>
            <a:ext cx="4781570" cy="234640"/>
          </a:xfrm>
          <a:prstGeom prst="homePlate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Integration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Pentagon 56"/>
          <p:cNvSpPr/>
          <p:nvPr/>
        </p:nvSpPr>
        <p:spPr>
          <a:xfrm>
            <a:off x="4977869" y="2820320"/>
            <a:ext cx="2809598" cy="265196"/>
          </a:xfrm>
          <a:prstGeom prst="homePlate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 (iterative)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0019667" y="2054420"/>
            <a:ext cx="844730" cy="2559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R2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11080825" y="2418936"/>
            <a:ext cx="844730" cy="2559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R2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1093337" y="3206135"/>
            <a:ext cx="844730" cy="25594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R2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8" name="5-Point Star 77"/>
          <p:cNvSpPr/>
          <p:nvPr/>
        </p:nvSpPr>
        <p:spPr>
          <a:xfrm>
            <a:off x="10456045" y="4465806"/>
            <a:ext cx="301083" cy="315948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80" name="Pentagon 79"/>
          <p:cNvSpPr/>
          <p:nvPr/>
        </p:nvSpPr>
        <p:spPr>
          <a:xfrm>
            <a:off x="10770013" y="4518926"/>
            <a:ext cx="650386" cy="252057"/>
          </a:xfrm>
          <a:prstGeom prst="homePlate">
            <a:avLst/>
          </a:prstGeom>
          <a:solidFill>
            <a:schemeClr val="accent2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R1 ELS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11080825" y="3607254"/>
            <a:ext cx="844730" cy="2559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R2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7" name="Pentagon 57">
            <a:extLst>
              <a:ext uri="{FF2B5EF4-FFF2-40B4-BE49-F238E27FC236}">
                <a16:creationId xmlns:a16="http://schemas.microsoft.com/office/drawing/2014/main" id="{EC0299CB-E533-45E8-9F3D-6879EF1868F1}"/>
              </a:ext>
            </a:extLst>
          </p:cNvPr>
          <p:cNvSpPr/>
          <p:nvPr/>
        </p:nvSpPr>
        <p:spPr>
          <a:xfrm>
            <a:off x="6033193" y="3654806"/>
            <a:ext cx="1752979" cy="271025"/>
          </a:xfrm>
          <a:prstGeom prst="homePlate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Pentagon 54">
            <a:extLst>
              <a:ext uri="{FF2B5EF4-FFF2-40B4-BE49-F238E27FC236}">
                <a16:creationId xmlns:a16="http://schemas.microsoft.com/office/drawing/2014/main" id="{9F20E2DE-5B78-460B-B13F-8676332431A5}"/>
              </a:ext>
            </a:extLst>
          </p:cNvPr>
          <p:cNvSpPr/>
          <p:nvPr/>
        </p:nvSpPr>
        <p:spPr>
          <a:xfrm>
            <a:off x="3516144" y="3661378"/>
            <a:ext cx="3002131" cy="264453"/>
          </a:xfrm>
          <a:prstGeom prst="homePlate">
            <a:avLst/>
          </a:prstGeom>
          <a:solidFill>
            <a:schemeClr val="accent2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Supplier Test</a:t>
            </a:r>
          </a:p>
        </p:txBody>
      </p:sp>
      <p:sp>
        <p:nvSpPr>
          <p:cNvPr id="40" name="Pentagon 68">
            <a:extLst>
              <a:ext uri="{FF2B5EF4-FFF2-40B4-BE49-F238E27FC236}">
                <a16:creationId xmlns:a16="http://schemas.microsoft.com/office/drawing/2014/main" id="{FD366C26-2D31-4E8B-A1FB-7866CEE493D4}"/>
              </a:ext>
            </a:extLst>
          </p:cNvPr>
          <p:cNvSpPr/>
          <p:nvPr/>
        </p:nvSpPr>
        <p:spPr>
          <a:xfrm>
            <a:off x="3665245" y="4150286"/>
            <a:ext cx="1414751" cy="222447"/>
          </a:xfrm>
          <a:prstGeom prst="homePlate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Pentagon 68">
            <a:extLst>
              <a:ext uri="{FF2B5EF4-FFF2-40B4-BE49-F238E27FC236}">
                <a16:creationId xmlns:a16="http://schemas.microsoft.com/office/drawing/2014/main" id="{99410A08-DE93-4B09-938A-F4276333A2C9}"/>
              </a:ext>
            </a:extLst>
          </p:cNvPr>
          <p:cNvSpPr/>
          <p:nvPr/>
        </p:nvSpPr>
        <p:spPr>
          <a:xfrm>
            <a:off x="7495827" y="4153393"/>
            <a:ext cx="1275642" cy="222447"/>
          </a:xfrm>
          <a:prstGeom prst="homePlate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  the Trainers</a:t>
            </a:r>
            <a:endParaRPr kumimoji="0" lang="en-GB" sz="14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Pentagon 55"/>
          <p:cNvSpPr/>
          <p:nvPr/>
        </p:nvSpPr>
        <p:spPr>
          <a:xfrm>
            <a:off x="1612158" y="2820320"/>
            <a:ext cx="3727484" cy="266062"/>
          </a:xfrm>
          <a:prstGeom prst="homePlate">
            <a:avLst/>
          </a:prstGeom>
          <a:solidFill>
            <a:schemeClr val="accent1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Plan, data analysis, preparation</a:t>
            </a: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7C03C9D5-4B25-4BBB-9668-05827A10D56B}"/>
              </a:ext>
            </a:extLst>
          </p:cNvPr>
          <p:cNvSpPr/>
          <p:nvPr/>
        </p:nvSpPr>
        <p:spPr>
          <a:xfrm>
            <a:off x="9510038" y="4150286"/>
            <a:ext cx="844730" cy="490380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Ready for go-live?</a:t>
            </a:r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59E36769-D6A0-40BE-BE32-841A29AA07D7}"/>
              </a:ext>
            </a:extLst>
          </p:cNvPr>
          <p:cNvSpPr/>
          <p:nvPr/>
        </p:nvSpPr>
        <p:spPr>
          <a:xfrm>
            <a:off x="8708525" y="2612004"/>
            <a:ext cx="844730" cy="395051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Live data load</a:t>
            </a:r>
          </a:p>
        </p:txBody>
      </p:sp>
    </p:spTree>
    <p:extLst>
      <p:ext uri="{BB962C8B-B14F-4D97-AF65-F5344CB8AC3E}">
        <p14:creationId xmlns:p14="http://schemas.microsoft.com/office/powerpoint/2010/main" val="3166531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1EA70B8E-8BC1-4FBF-BB01-8B2A6BD12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0"/>
            <a:ext cx="113236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99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354E6A9B-AECA-467D-A79E-7D0F57DB5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1300"/>
            <a:ext cx="12192000" cy="383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4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7720D18C-A3A2-46A4-AED5-0C7205CC2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0"/>
            <a:ext cx="105902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12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338600-BA64-4E2E-A697-026699EE6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C5E2EF-096A-4F8C-8126-C142490FA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6843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CDD8602461C74DA6F545857844BE8A" ma:contentTypeVersion="0" ma:contentTypeDescription="Create a new document." ma:contentTypeScope="" ma:versionID="8b2a24011590e189fc80d36b5f64962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60D8E7-6A8B-4CBB-BAE5-8990D7F9192E}"/>
</file>

<file path=customXml/itemProps2.xml><?xml version="1.0" encoding="utf-8"?>
<ds:datastoreItem xmlns:ds="http://schemas.openxmlformats.org/officeDocument/2006/customXml" ds:itemID="{053E9CBA-CBA5-498F-A705-4AA1726F46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AF227C-BAA7-449E-8E58-A10E700CE864}">
  <ds:schemaRefs>
    <ds:schemaRef ds:uri="http://schemas.microsoft.com/office/2006/documentManagement/types"/>
    <ds:schemaRef ds:uri="05aaa335-bef1-47da-84c0-28c1baedaf7c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4506e7d-c318-41f6-b224-b08b520b00f8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389</Words>
  <Application>Microsoft Office PowerPoint</Application>
  <PresentationFormat>Widescreen</PresentationFormat>
  <Paragraphs>108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2_Office Theme</vt:lpstr>
      <vt:lpstr>3_Office Theme</vt:lpstr>
      <vt:lpstr>LJMU’s new curriculum management system</vt:lpstr>
      <vt:lpstr>About the project</vt:lpstr>
      <vt:lpstr>Courseloop release schedule</vt:lpstr>
      <vt:lpstr>Plan On a Page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LJMU’s new curriculum management system</dc:title>
  <dc:creator>Graham Sherwood</dc:creator>
  <cp:lastModifiedBy>Graham Sherwood</cp:lastModifiedBy>
  <cp:revision>1</cp:revision>
  <dcterms:created xsi:type="dcterms:W3CDTF">2022-02-25T09:14:04Z</dcterms:created>
  <dcterms:modified xsi:type="dcterms:W3CDTF">2022-02-25T09:57:48Z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0x010100C7CDD8602461C74DA6F545857844BE8A</vt:lpwstr>
  </property>
</Properties>
</file>